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2"/>
    <p:sldMasterId id="2147483670" r:id="rId3"/>
  </p:sldMasterIdLst>
  <p:notesMasterIdLst>
    <p:notesMasterId r:id="rId178"/>
  </p:notesMasterIdLst>
  <p:handoutMasterIdLst>
    <p:handoutMasterId r:id="rId179"/>
  </p:handoutMasterIdLst>
  <p:sldIdLst>
    <p:sldId id="261" r:id="rId4"/>
    <p:sldId id="555" r:id="rId5"/>
    <p:sldId id="519" r:id="rId6"/>
    <p:sldId id="520" r:id="rId7"/>
    <p:sldId id="551" r:id="rId8"/>
    <p:sldId id="521" r:id="rId9"/>
    <p:sldId id="522" r:id="rId10"/>
    <p:sldId id="523" r:id="rId11"/>
    <p:sldId id="524" r:id="rId12"/>
    <p:sldId id="530" r:id="rId13"/>
    <p:sldId id="526" r:id="rId14"/>
    <p:sldId id="528" r:id="rId15"/>
    <p:sldId id="529" r:id="rId16"/>
    <p:sldId id="531" r:id="rId17"/>
    <p:sldId id="532" r:id="rId18"/>
    <p:sldId id="533" r:id="rId19"/>
    <p:sldId id="534" r:id="rId20"/>
    <p:sldId id="535" r:id="rId21"/>
    <p:sldId id="539" r:id="rId22"/>
    <p:sldId id="540" r:id="rId23"/>
    <p:sldId id="541" r:id="rId24"/>
    <p:sldId id="542" r:id="rId25"/>
    <p:sldId id="544" r:id="rId26"/>
    <p:sldId id="543" r:id="rId27"/>
    <p:sldId id="546" r:id="rId28"/>
    <p:sldId id="552" r:id="rId29"/>
    <p:sldId id="547" r:id="rId30"/>
    <p:sldId id="548" r:id="rId31"/>
    <p:sldId id="549" r:id="rId32"/>
    <p:sldId id="550" r:id="rId33"/>
    <p:sldId id="538" r:id="rId34"/>
    <p:sldId id="617" r:id="rId35"/>
    <p:sldId id="571" r:id="rId36"/>
    <p:sldId id="573" r:id="rId37"/>
    <p:sldId id="553" r:id="rId38"/>
    <p:sldId id="661" r:id="rId39"/>
    <p:sldId id="556" r:id="rId40"/>
    <p:sldId id="557" r:id="rId41"/>
    <p:sldId id="558" r:id="rId42"/>
    <p:sldId id="559" r:id="rId43"/>
    <p:sldId id="560" r:id="rId44"/>
    <p:sldId id="561" r:id="rId45"/>
    <p:sldId id="562" r:id="rId46"/>
    <p:sldId id="563" r:id="rId47"/>
    <p:sldId id="564" r:id="rId48"/>
    <p:sldId id="565" r:id="rId49"/>
    <p:sldId id="566" r:id="rId50"/>
    <p:sldId id="567" r:id="rId51"/>
    <p:sldId id="568" r:id="rId52"/>
    <p:sldId id="569" r:id="rId53"/>
    <p:sldId id="572" r:id="rId54"/>
    <p:sldId id="570" r:id="rId55"/>
    <p:sldId id="574" r:id="rId56"/>
    <p:sldId id="575" r:id="rId57"/>
    <p:sldId id="576" r:id="rId58"/>
    <p:sldId id="577" r:id="rId59"/>
    <p:sldId id="584" r:id="rId60"/>
    <p:sldId id="580" r:id="rId61"/>
    <p:sldId id="581" r:id="rId62"/>
    <p:sldId id="585" r:id="rId63"/>
    <p:sldId id="582" r:id="rId64"/>
    <p:sldId id="587" r:id="rId65"/>
    <p:sldId id="589" r:id="rId66"/>
    <p:sldId id="590" r:id="rId67"/>
    <p:sldId id="588" r:id="rId68"/>
    <p:sldId id="591" r:id="rId69"/>
    <p:sldId id="592" r:id="rId70"/>
    <p:sldId id="593" r:id="rId71"/>
    <p:sldId id="594" r:id="rId72"/>
    <p:sldId id="595" r:id="rId73"/>
    <p:sldId id="596" r:id="rId74"/>
    <p:sldId id="586" r:id="rId75"/>
    <p:sldId id="597" r:id="rId76"/>
    <p:sldId id="598" r:id="rId77"/>
    <p:sldId id="599" r:id="rId78"/>
    <p:sldId id="600" r:id="rId79"/>
    <p:sldId id="601" r:id="rId80"/>
    <p:sldId id="603" r:id="rId81"/>
    <p:sldId id="602" r:id="rId82"/>
    <p:sldId id="604" r:id="rId83"/>
    <p:sldId id="605" r:id="rId84"/>
    <p:sldId id="606" r:id="rId85"/>
    <p:sldId id="607" r:id="rId86"/>
    <p:sldId id="608" r:id="rId87"/>
    <p:sldId id="609" r:id="rId88"/>
    <p:sldId id="610" r:id="rId89"/>
    <p:sldId id="611" r:id="rId90"/>
    <p:sldId id="613" r:id="rId91"/>
    <p:sldId id="616" r:id="rId92"/>
    <p:sldId id="614" r:id="rId93"/>
    <p:sldId id="620" r:id="rId94"/>
    <p:sldId id="692" r:id="rId95"/>
    <p:sldId id="693" r:id="rId96"/>
    <p:sldId id="694" r:id="rId97"/>
    <p:sldId id="695" r:id="rId98"/>
    <p:sldId id="696" r:id="rId99"/>
    <p:sldId id="697" r:id="rId100"/>
    <p:sldId id="699" r:id="rId101"/>
    <p:sldId id="700" r:id="rId102"/>
    <p:sldId id="701" r:id="rId103"/>
    <p:sldId id="702" r:id="rId104"/>
    <p:sldId id="703" r:id="rId105"/>
    <p:sldId id="704" r:id="rId106"/>
    <p:sldId id="705" r:id="rId107"/>
    <p:sldId id="706" r:id="rId108"/>
    <p:sldId id="707" r:id="rId109"/>
    <p:sldId id="708" r:id="rId110"/>
    <p:sldId id="615" r:id="rId111"/>
    <p:sldId id="618" r:id="rId112"/>
    <p:sldId id="619" r:id="rId113"/>
    <p:sldId id="622" r:id="rId114"/>
    <p:sldId id="623" r:id="rId115"/>
    <p:sldId id="624" r:id="rId116"/>
    <p:sldId id="625" r:id="rId117"/>
    <p:sldId id="626" r:id="rId118"/>
    <p:sldId id="627" r:id="rId119"/>
    <p:sldId id="629" r:id="rId120"/>
    <p:sldId id="628" r:id="rId121"/>
    <p:sldId id="630" r:id="rId122"/>
    <p:sldId id="631" r:id="rId123"/>
    <p:sldId id="632" r:id="rId124"/>
    <p:sldId id="633" r:id="rId125"/>
    <p:sldId id="634" r:id="rId126"/>
    <p:sldId id="635" r:id="rId127"/>
    <p:sldId id="636" r:id="rId128"/>
    <p:sldId id="637" r:id="rId129"/>
    <p:sldId id="638" r:id="rId130"/>
    <p:sldId id="639" r:id="rId131"/>
    <p:sldId id="640" r:id="rId132"/>
    <p:sldId id="642" r:id="rId133"/>
    <p:sldId id="644" r:id="rId134"/>
    <p:sldId id="643" r:id="rId135"/>
    <p:sldId id="645" r:id="rId136"/>
    <p:sldId id="646" r:id="rId137"/>
    <p:sldId id="647" r:id="rId138"/>
    <p:sldId id="648" r:id="rId139"/>
    <p:sldId id="651" r:id="rId140"/>
    <p:sldId id="649" r:id="rId141"/>
    <p:sldId id="650" r:id="rId142"/>
    <p:sldId id="653" r:id="rId143"/>
    <p:sldId id="652" r:id="rId144"/>
    <p:sldId id="654" r:id="rId145"/>
    <p:sldId id="655" r:id="rId146"/>
    <p:sldId id="662" r:id="rId147"/>
    <p:sldId id="657" r:id="rId148"/>
    <p:sldId id="658" r:id="rId149"/>
    <p:sldId id="659" r:id="rId150"/>
    <p:sldId id="660" r:id="rId151"/>
    <p:sldId id="663" r:id="rId152"/>
    <p:sldId id="664" r:id="rId153"/>
    <p:sldId id="665" r:id="rId154"/>
    <p:sldId id="666" r:id="rId155"/>
    <p:sldId id="667" r:id="rId156"/>
    <p:sldId id="668" r:id="rId157"/>
    <p:sldId id="669" r:id="rId158"/>
    <p:sldId id="670" r:id="rId159"/>
    <p:sldId id="671" r:id="rId160"/>
    <p:sldId id="672" r:id="rId161"/>
    <p:sldId id="674" r:id="rId162"/>
    <p:sldId id="673" r:id="rId163"/>
    <p:sldId id="675" r:id="rId164"/>
    <p:sldId id="676" r:id="rId165"/>
    <p:sldId id="677" r:id="rId166"/>
    <p:sldId id="678" r:id="rId167"/>
    <p:sldId id="679" r:id="rId168"/>
    <p:sldId id="680" r:id="rId169"/>
    <p:sldId id="681" r:id="rId170"/>
    <p:sldId id="682" r:id="rId171"/>
    <p:sldId id="685" r:id="rId172"/>
    <p:sldId id="683" r:id="rId173"/>
    <p:sldId id="684" r:id="rId174"/>
    <p:sldId id="686" r:id="rId175"/>
    <p:sldId id="687" r:id="rId176"/>
    <p:sldId id="688" r:id="rId17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EF614"/>
    <a:srgbClr val="EE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Keine Formatvorlage, kei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20" autoAdjust="0"/>
    <p:restoredTop sz="94660"/>
  </p:normalViewPr>
  <p:slideViewPr>
    <p:cSldViewPr snapToGrid="0">
      <p:cViewPr varScale="1">
        <p:scale>
          <a:sx n="107" d="100"/>
          <a:sy n="107" d="100"/>
        </p:scale>
        <p:origin x="-666" y="-78"/>
      </p:cViewPr>
      <p:guideLst>
        <p:guide orient="horz" pos="2160"/>
        <p:guide pos="3840"/>
      </p:guideLst>
    </p:cSldViewPr>
  </p:slideViewPr>
  <p:notesTextViewPr>
    <p:cViewPr>
      <p:scale>
        <a:sx n="1" d="1"/>
        <a:sy n="1" d="1"/>
      </p:scale>
      <p:origin x="0" y="0"/>
    </p:cViewPr>
  </p:notesTextViewPr>
  <p:sorterViewPr>
    <p:cViewPr>
      <p:scale>
        <a:sx n="100" d="100"/>
        <a:sy n="100" d="100"/>
      </p:scale>
      <p:origin x="0" y="-8388"/>
    </p:cViewPr>
  </p:sorterViewPr>
  <p:notesViewPr>
    <p:cSldViewPr snapToGrid="0">
      <p:cViewPr varScale="1">
        <p:scale>
          <a:sx n="57" d="100"/>
          <a:sy n="57" d="100"/>
        </p:scale>
        <p:origin x="1260" y="42"/>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117" Type="http://schemas.openxmlformats.org/officeDocument/2006/relationships/slide" Target="slides/slide114.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12" Type="http://schemas.openxmlformats.org/officeDocument/2006/relationships/slide" Target="slides/slide109.xml"/><Relationship Id="rId133" Type="http://schemas.openxmlformats.org/officeDocument/2006/relationships/slide" Target="slides/slide130.xml"/><Relationship Id="rId138" Type="http://schemas.openxmlformats.org/officeDocument/2006/relationships/slide" Target="slides/slide135.xml"/><Relationship Id="rId154" Type="http://schemas.openxmlformats.org/officeDocument/2006/relationships/slide" Target="slides/slide151.xml"/><Relationship Id="rId159" Type="http://schemas.openxmlformats.org/officeDocument/2006/relationships/slide" Target="slides/slide156.xml"/><Relationship Id="rId175" Type="http://schemas.openxmlformats.org/officeDocument/2006/relationships/slide" Target="slides/slide172.xml"/><Relationship Id="rId170" Type="http://schemas.openxmlformats.org/officeDocument/2006/relationships/slide" Target="slides/slide167.xml"/><Relationship Id="rId16" Type="http://schemas.openxmlformats.org/officeDocument/2006/relationships/slide" Target="slides/slide13.xml"/><Relationship Id="rId107" Type="http://schemas.openxmlformats.org/officeDocument/2006/relationships/slide" Target="slides/slide104.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slide" Target="slides/slide99.xml"/><Relationship Id="rId123" Type="http://schemas.openxmlformats.org/officeDocument/2006/relationships/slide" Target="slides/slide120.xml"/><Relationship Id="rId128" Type="http://schemas.openxmlformats.org/officeDocument/2006/relationships/slide" Target="slides/slide125.xml"/><Relationship Id="rId144" Type="http://schemas.openxmlformats.org/officeDocument/2006/relationships/slide" Target="slides/slide141.xml"/><Relationship Id="rId149" Type="http://schemas.openxmlformats.org/officeDocument/2006/relationships/slide" Target="slides/slide146.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160" Type="http://schemas.openxmlformats.org/officeDocument/2006/relationships/slide" Target="slides/slide157.xml"/><Relationship Id="rId165" Type="http://schemas.openxmlformats.org/officeDocument/2006/relationships/slide" Target="slides/slide162.xml"/><Relationship Id="rId181" Type="http://schemas.openxmlformats.org/officeDocument/2006/relationships/presProps" Target="presProps.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113" Type="http://schemas.openxmlformats.org/officeDocument/2006/relationships/slide" Target="slides/slide110.xml"/><Relationship Id="rId118" Type="http://schemas.openxmlformats.org/officeDocument/2006/relationships/slide" Target="slides/slide115.xml"/><Relationship Id="rId134" Type="http://schemas.openxmlformats.org/officeDocument/2006/relationships/slide" Target="slides/slide131.xml"/><Relationship Id="rId139" Type="http://schemas.openxmlformats.org/officeDocument/2006/relationships/slide" Target="slides/slide136.xml"/><Relationship Id="rId80" Type="http://schemas.openxmlformats.org/officeDocument/2006/relationships/slide" Target="slides/slide77.xml"/><Relationship Id="rId85" Type="http://schemas.openxmlformats.org/officeDocument/2006/relationships/slide" Target="slides/slide82.xml"/><Relationship Id="rId150" Type="http://schemas.openxmlformats.org/officeDocument/2006/relationships/slide" Target="slides/slide147.xml"/><Relationship Id="rId155" Type="http://schemas.openxmlformats.org/officeDocument/2006/relationships/slide" Target="slides/slide152.xml"/><Relationship Id="rId171" Type="http://schemas.openxmlformats.org/officeDocument/2006/relationships/slide" Target="slides/slide168.xml"/><Relationship Id="rId176" Type="http://schemas.openxmlformats.org/officeDocument/2006/relationships/slide" Target="slides/slide173.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slide" Target="slides/slide100.xml"/><Relationship Id="rId108" Type="http://schemas.openxmlformats.org/officeDocument/2006/relationships/slide" Target="slides/slide105.xml"/><Relationship Id="rId124" Type="http://schemas.openxmlformats.org/officeDocument/2006/relationships/slide" Target="slides/slide121.xml"/><Relationship Id="rId129" Type="http://schemas.openxmlformats.org/officeDocument/2006/relationships/slide" Target="slides/slide126.xml"/><Relationship Id="rId54" Type="http://schemas.openxmlformats.org/officeDocument/2006/relationships/slide" Target="slides/slide51.xml"/><Relationship Id="rId70" Type="http://schemas.openxmlformats.org/officeDocument/2006/relationships/slide" Target="slides/slide67.xml"/><Relationship Id="rId75" Type="http://schemas.openxmlformats.org/officeDocument/2006/relationships/slide" Target="slides/slide72.xml"/><Relationship Id="rId91" Type="http://schemas.openxmlformats.org/officeDocument/2006/relationships/slide" Target="slides/slide88.xml"/><Relationship Id="rId96" Type="http://schemas.openxmlformats.org/officeDocument/2006/relationships/slide" Target="slides/slide93.xml"/><Relationship Id="rId140" Type="http://schemas.openxmlformats.org/officeDocument/2006/relationships/slide" Target="slides/slide137.xml"/><Relationship Id="rId145" Type="http://schemas.openxmlformats.org/officeDocument/2006/relationships/slide" Target="slides/slide142.xml"/><Relationship Id="rId161" Type="http://schemas.openxmlformats.org/officeDocument/2006/relationships/slide" Target="slides/slide158.xml"/><Relationship Id="rId166" Type="http://schemas.openxmlformats.org/officeDocument/2006/relationships/slide" Target="slides/slide163.xml"/><Relationship Id="rId182"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3.xml"/><Relationship Id="rId23" Type="http://schemas.openxmlformats.org/officeDocument/2006/relationships/slide" Target="slides/slide20.xml"/><Relationship Id="rId28" Type="http://schemas.openxmlformats.org/officeDocument/2006/relationships/slide" Target="slides/slide25.xml"/><Relationship Id="rId49" Type="http://schemas.openxmlformats.org/officeDocument/2006/relationships/slide" Target="slides/slide46.xml"/><Relationship Id="rId114" Type="http://schemas.openxmlformats.org/officeDocument/2006/relationships/slide" Target="slides/slide111.xml"/><Relationship Id="rId119" Type="http://schemas.openxmlformats.org/officeDocument/2006/relationships/slide" Target="slides/slide116.xml"/><Relationship Id="rId44" Type="http://schemas.openxmlformats.org/officeDocument/2006/relationships/slide" Target="slides/slide41.xml"/><Relationship Id="rId60" Type="http://schemas.openxmlformats.org/officeDocument/2006/relationships/slide" Target="slides/slide57.xml"/><Relationship Id="rId65" Type="http://schemas.openxmlformats.org/officeDocument/2006/relationships/slide" Target="slides/slide62.xml"/><Relationship Id="rId81" Type="http://schemas.openxmlformats.org/officeDocument/2006/relationships/slide" Target="slides/slide78.xml"/><Relationship Id="rId86" Type="http://schemas.openxmlformats.org/officeDocument/2006/relationships/slide" Target="slides/slide83.xml"/><Relationship Id="rId130" Type="http://schemas.openxmlformats.org/officeDocument/2006/relationships/slide" Target="slides/slide127.xml"/><Relationship Id="rId135" Type="http://schemas.openxmlformats.org/officeDocument/2006/relationships/slide" Target="slides/slide132.xml"/><Relationship Id="rId151" Type="http://schemas.openxmlformats.org/officeDocument/2006/relationships/slide" Target="slides/slide148.xml"/><Relationship Id="rId156" Type="http://schemas.openxmlformats.org/officeDocument/2006/relationships/slide" Target="slides/slide153.xml"/><Relationship Id="rId177" Type="http://schemas.openxmlformats.org/officeDocument/2006/relationships/slide" Target="slides/slide174.xml"/><Relationship Id="rId4" Type="http://schemas.openxmlformats.org/officeDocument/2006/relationships/slide" Target="slides/slide1.xml"/><Relationship Id="rId9" Type="http://schemas.openxmlformats.org/officeDocument/2006/relationships/slide" Target="slides/slide6.xml"/><Relationship Id="rId172" Type="http://schemas.openxmlformats.org/officeDocument/2006/relationships/slide" Target="slides/slide169.xml"/><Relationship Id="rId180" Type="http://schemas.openxmlformats.org/officeDocument/2006/relationships/commentAuthors" Target="commentAuthors.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slide" Target="slides/slide10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slide" Target="slides/slide101.xml"/><Relationship Id="rId120" Type="http://schemas.openxmlformats.org/officeDocument/2006/relationships/slide" Target="slides/slide117.xml"/><Relationship Id="rId125" Type="http://schemas.openxmlformats.org/officeDocument/2006/relationships/slide" Target="slides/slide122.xml"/><Relationship Id="rId141" Type="http://schemas.openxmlformats.org/officeDocument/2006/relationships/slide" Target="slides/slide138.xml"/><Relationship Id="rId146" Type="http://schemas.openxmlformats.org/officeDocument/2006/relationships/slide" Target="slides/slide143.xml"/><Relationship Id="rId167" Type="http://schemas.openxmlformats.org/officeDocument/2006/relationships/slide" Target="slides/slide164.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162" Type="http://schemas.openxmlformats.org/officeDocument/2006/relationships/slide" Target="slides/slide159.xml"/><Relationship Id="rId183" Type="http://schemas.openxmlformats.org/officeDocument/2006/relationships/theme" Target="theme/theme1.xml"/><Relationship Id="rId2" Type="http://schemas.openxmlformats.org/officeDocument/2006/relationships/slideMaster" Target="slideMasters/slideMaster1.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slide" Target="slides/slide107.xml"/><Relationship Id="rId115" Type="http://schemas.openxmlformats.org/officeDocument/2006/relationships/slide" Target="slides/slide112.xml"/><Relationship Id="rId131" Type="http://schemas.openxmlformats.org/officeDocument/2006/relationships/slide" Target="slides/slide128.xml"/><Relationship Id="rId136" Type="http://schemas.openxmlformats.org/officeDocument/2006/relationships/slide" Target="slides/slide133.xml"/><Relationship Id="rId157" Type="http://schemas.openxmlformats.org/officeDocument/2006/relationships/slide" Target="slides/slide154.xml"/><Relationship Id="rId178" Type="http://schemas.openxmlformats.org/officeDocument/2006/relationships/notesMaster" Target="notesMasters/notesMaster1.xml"/><Relationship Id="rId61" Type="http://schemas.openxmlformats.org/officeDocument/2006/relationships/slide" Target="slides/slide58.xml"/><Relationship Id="rId82" Type="http://schemas.openxmlformats.org/officeDocument/2006/relationships/slide" Target="slides/slide79.xml"/><Relationship Id="rId152" Type="http://schemas.openxmlformats.org/officeDocument/2006/relationships/slide" Target="slides/slide149.xml"/><Relationship Id="rId173" Type="http://schemas.openxmlformats.org/officeDocument/2006/relationships/slide" Target="slides/slide170.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slide" Target="slides/slide102.xml"/><Relationship Id="rId126" Type="http://schemas.openxmlformats.org/officeDocument/2006/relationships/slide" Target="slides/slide123.xml"/><Relationship Id="rId147" Type="http://schemas.openxmlformats.org/officeDocument/2006/relationships/slide" Target="slides/slide144.xml"/><Relationship Id="rId168" Type="http://schemas.openxmlformats.org/officeDocument/2006/relationships/slide" Target="slides/slide165.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121" Type="http://schemas.openxmlformats.org/officeDocument/2006/relationships/slide" Target="slides/slide118.xml"/><Relationship Id="rId142" Type="http://schemas.openxmlformats.org/officeDocument/2006/relationships/slide" Target="slides/slide139.xml"/><Relationship Id="rId163" Type="http://schemas.openxmlformats.org/officeDocument/2006/relationships/slide" Target="slides/slide160.xml"/><Relationship Id="rId184" Type="http://schemas.openxmlformats.org/officeDocument/2006/relationships/tableStyles" Target="tableStyles.xml"/><Relationship Id="rId3" Type="http://schemas.openxmlformats.org/officeDocument/2006/relationships/slideMaster" Target="slideMasters/slideMaster2.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116" Type="http://schemas.openxmlformats.org/officeDocument/2006/relationships/slide" Target="slides/slide113.xml"/><Relationship Id="rId137" Type="http://schemas.openxmlformats.org/officeDocument/2006/relationships/slide" Target="slides/slide134.xml"/><Relationship Id="rId158" Type="http://schemas.openxmlformats.org/officeDocument/2006/relationships/slide" Target="slides/slide155.xml"/><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slide" Target="slides/slide80.xml"/><Relationship Id="rId88" Type="http://schemas.openxmlformats.org/officeDocument/2006/relationships/slide" Target="slides/slide85.xml"/><Relationship Id="rId111" Type="http://schemas.openxmlformats.org/officeDocument/2006/relationships/slide" Target="slides/slide108.xml"/><Relationship Id="rId132" Type="http://schemas.openxmlformats.org/officeDocument/2006/relationships/slide" Target="slides/slide129.xml"/><Relationship Id="rId153" Type="http://schemas.openxmlformats.org/officeDocument/2006/relationships/slide" Target="slides/slide150.xml"/><Relationship Id="rId174" Type="http://schemas.openxmlformats.org/officeDocument/2006/relationships/slide" Target="slides/slide171.xml"/><Relationship Id="rId179" Type="http://schemas.openxmlformats.org/officeDocument/2006/relationships/handoutMaster" Target="handoutMasters/handoutMaster1.xml"/><Relationship Id="rId15" Type="http://schemas.openxmlformats.org/officeDocument/2006/relationships/slide" Target="slides/slide12.xml"/><Relationship Id="rId36" Type="http://schemas.openxmlformats.org/officeDocument/2006/relationships/slide" Target="slides/slide33.xml"/><Relationship Id="rId57" Type="http://schemas.openxmlformats.org/officeDocument/2006/relationships/slide" Target="slides/slide54.xml"/><Relationship Id="rId106" Type="http://schemas.openxmlformats.org/officeDocument/2006/relationships/slide" Target="slides/slide103.xml"/><Relationship Id="rId127" Type="http://schemas.openxmlformats.org/officeDocument/2006/relationships/slide" Target="slides/slide124.xml"/><Relationship Id="rId10" Type="http://schemas.openxmlformats.org/officeDocument/2006/relationships/slide" Target="slides/slide7.xml"/><Relationship Id="rId31" Type="http://schemas.openxmlformats.org/officeDocument/2006/relationships/slide" Target="slides/slide28.xml"/><Relationship Id="rId52" Type="http://schemas.openxmlformats.org/officeDocument/2006/relationships/slide" Target="slides/slide49.xml"/><Relationship Id="rId73" Type="http://schemas.openxmlformats.org/officeDocument/2006/relationships/slide" Target="slides/slide70.xml"/><Relationship Id="rId78" Type="http://schemas.openxmlformats.org/officeDocument/2006/relationships/slide" Target="slides/slide75.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122" Type="http://schemas.openxmlformats.org/officeDocument/2006/relationships/slide" Target="slides/slide119.xml"/><Relationship Id="rId143" Type="http://schemas.openxmlformats.org/officeDocument/2006/relationships/slide" Target="slides/slide140.xml"/><Relationship Id="rId148" Type="http://schemas.openxmlformats.org/officeDocument/2006/relationships/slide" Target="slides/slide145.xml"/><Relationship Id="rId164" Type="http://schemas.openxmlformats.org/officeDocument/2006/relationships/slide" Target="slides/slide161.xml"/><Relationship Id="rId169" Type="http://schemas.openxmlformats.org/officeDocument/2006/relationships/slide" Target="slides/slide16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de-DE" smtClean="0"/>
              <a:t>11.07.2018</a:t>
            </a:fld>
            <a:endParaRPr lang="de-DE" dirty="0"/>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dirty="0"/>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de-DE" smtClean="0"/>
              <a:t>‹Nr.›</a:t>
            </a:fld>
            <a:endParaRPr lang="de-DE" dirty="0"/>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gif>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jpg>
</file>

<file path=ppt/media/image12.png>
</file>

<file path=ppt/media/image120.jpg>
</file>

<file path=ppt/media/image121.jpeg>
</file>

<file path=ppt/media/image122.png>
</file>

<file path=ppt/media/image123.png>
</file>

<file path=ppt/media/image124.png>
</file>

<file path=ppt/media/image125.png>
</file>

<file path=ppt/media/image126.png>
</file>

<file path=ppt/media/image127.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0.png>
</file>

<file path=ppt/media/image71.png>
</file>

<file path=ppt/media/image72.png>
</file>

<file path=ppt/media/image73.png>
</file>

<file path=ppt/media/image74.png>
</file>

<file path=ppt/media/image76.png>
</file>

<file path=ppt/media/image77.png>
</file>

<file path=ppt/media/image78.png>
</file>

<file path=ppt/media/image79.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de-DE" smtClean="0"/>
              <a:t>11.07.2018</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dirty="0"/>
          </a:p>
        </p:txBody>
      </p:sp>
      <p:sp>
        <p:nvSpPr>
          <p:cNvPr id="5" name="Kopfzeilenplatzhalt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de-DE" smtClean="0"/>
              <a:t>‹Nr.›</a:t>
            </a:fld>
            <a:endParaRPr lang="de-DE" dirty="0"/>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a:p>
        </p:txBody>
      </p:sp>
      <p:sp>
        <p:nvSpPr>
          <p:cNvPr id="4" name="Foliennummernplatzhalter 3"/>
          <p:cNvSpPr>
            <a:spLocks noGrp="1"/>
          </p:cNvSpPr>
          <p:nvPr>
            <p:ph type="sldNum" sz="quarter" idx="10"/>
          </p:nvPr>
        </p:nvSpPr>
        <p:spPr/>
        <p:txBody>
          <a:bodyPr/>
          <a:lstStyle/>
          <a:p>
            <a:fld id="{82869989-EB00-4EE7-BCB5-25BDC5BB29F8}" type="slidenum">
              <a:rPr lang="de-DE" smtClean="0"/>
              <a:t>1</a:t>
            </a:fld>
            <a:endParaRPr lang="de-DE" dirty="0"/>
          </a:p>
        </p:txBody>
      </p:sp>
    </p:spTree>
    <p:extLst>
      <p:ext uri="{BB962C8B-B14F-4D97-AF65-F5344CB8AC3E}">
        <p14:creationId xmlns:p14="http://schemas.microsoft.com/office/powerpoint/2010/main" val="39571496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119</a:t>
            </a:fld>
            <a:endParaRPr lang="de-DE" dirty="0"/>
          </a:p>
        </p:txBody>
      </p:sp>
    </p:spTree>
    <p:extLst>
      <p:ext uri="{BB962C8B-B14F-4D97-AF65-F5344CB8AC3E}">
        <p14:creationId xmlns:p14="http://schemas.microsoft.com/office/powerpoint/2010/main" val="30123223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121</a:t>
            </a:fld>
            <a:endParaRPr lang="de-DE" dirty="0"/>
          </a:p>
        </p:txBody>
      </p:sp>
    </p:spTree>
    <p:extLst>
      <p:ext uri="{BB962C8B-B14F-4D97-AF65-F5344CB8AC3E}">
        <p14:creationId xmlns:p14="http://schemas.microsoft.com/office/powerpoint/2010/main" val="19974535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122</a:t>
            </a:fld>
            <a:endParaRPr lang="de-DE" dirty="0"/>
          </a:p>
        </p:txBody>
      </p:sp>
    </p:spTree>
    <p:extLst>
      <p:ext uri="{BB962C8B-B14F-4D97-AF65-F5344CB8AC3E}">
        <p14:creationId xmlns:p14="http://schemas.microsoft.com/office/powerpoint/2010/main" val="896307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123</a:t>
            </a:fld>
            <a:endParaRPr lang="de-DE" dirty="0"/>
          </a:p>
        </p:txBody>
      </p:sp>
    </p:spTree>
    <p:extLst>
      <p:ext uri="{BB962C8B-B14F-4D97-AF65-F5344CB8AC3E}">
        <p14:creationId xmlns:p14="http://schemas.microsoft.com/office/powerpoint/2010/main" val="41460298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124</a:t>
            </a:fld>
            <a:endParaRPr lang="de-DE" dirty="0"/>
          </a:p>
        </p:txBody>
      </p:sp>
    </p:spTree>
    <p:extLst>
      <p:ext uri="{BB962C8B-B14F-4D97-AF65-F5344CB8AC3E}">
        <p14:creationId xmlns:p14="http://schemas.microsoft.com/office/powerpoint/2010/main" val="2651399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125</a:t>
            </a:fld>
            <a:endParaRPr lang="de-DE" dirty="0"/>
          </a:p>
        </p:txBody>
      </p:sp>
    </p:spTree>
    <p:extLst>
      <p:ext uri="{BB962C8B-B14F-4D97-AF65-F5344CB8AC3E}">
        <p14:creationId xmlns:p14="http://schemas.microsoft.com/office/powerpoint/2010/main" val="12452035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126</a:t>
            </a:fld>
            <a:endParaRPr lang="de-DE" dirty="0"/>
          </a:p>
        </p:txBody>
      </p:sp>
    </p:spTree>
    <p:extLst>
      <p:ext uri="{BB962C8B-B14F-4D97-AF65-F5344CB8AC3E}">
        <p14:creationId xmlns:p14="http://schemas.microsoft.com/office/powerpoint/2010/main" val="5773688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127</a:t>
            </a:fld>
            <a:endParaRPr lang="de-DE" dirty="0"/>
          </a:p>
        </p:txBody>
      </p:sp>
    </p:spTree>
    <p:extLst>
      <p:ext uri="{BB962C8B-B14F-4D97-AF65-F5344CB8AC3E}">
        <p14:creationId xmlns:p14="http://schemas.microsoft.com/office/powerpoint/2010/main" val="41871959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128</a:t>
            </a:fld>
            <a:endParaRPr lang="de-DE" dirty="0"/>
          </a:p>
        </p:txBody>
      </p:sp>
    </p:spTree>
    <p:extLst>
      <p:ext uri="{BB962C8B-B14F-4D97-AF65-F5344CB8AC3E}">
        <p14:creationId xmlns:p14="http://schemas.microsoft.com/office/powerpoint/2010/main" val="36684663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129</a:t>
            </a:fld>
            <a:endParaRPr lang="de-DE" dirty="0"/>
          </a:p>
        </p:txBody>
      </p:sp>
    </p:spTree>
    <p:extLst>
      <p:ext uri="{BB962C8B-B14F-4D97-AF65-F5344CB8AC3E}">
        <p14:creationId xmlns:p14="http://schemas.microsoft.com/office/powerpoint/2010/main" val="32773526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111</a:t>
            </a:fld>
            <a:endParaRPr lang="de-DE" dirty="0"/>
          </a:p>
        </p:txBody>
      </p:sp>
    </p:spTree>
    <p:extLst>
      <p:ext uri="{BB962C8B-B14F-4D97-AF65-F5344CB8AC3E}">
        <p14:creationId xmlns:p14="http://schemas.microsoft.com/office/powerpoint/2010/main" val="17474131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130</a:t>
            </a:fld>
            <a:endParaRPr lang="de-DE" dirty="0"/>
          </a:p>
        </p:txBody>
      </p:sp>
    </p:spTree>
    <p:extLst>
      <p:ext uri="{BB962C8B-B14F-4D97-AF65-F5344CB8AC3E}">
        <p14:creationId xmlns:p14="http://schemas.microsoft.com/office/powerpoint/2010/main" val="40405858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132</a:t>
            </a:fld>
            <a:endParaRPr lang="de-DE" dirty="0"/>
          </a:p>
        </p:txBody>
      </p:sp>
    </p:spTree>
    <p:extLst>
      <p:ext uri="{BB962C8B-B14F-4D97-AF65-F5344CB8AC3E}">
        <p14:creationId xmlns:p14="http://schemas.microsoft.com/office/powerpoint/2010/main" val="3522400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133</a:t>
            </a:fld>
            <a:endParaRPr lang="de-DE" dirty="0"/>
          </a:p>
        </p:txBody>
      </p:sp>
    </p:spTree>
    <p:extLst>
      <p:ext uri="{BB962C8B-B14F-4D97-AF65-F5344CB8AC3E}">
        <p14:creationId xmlns:p14="http://schemas.microsoft.com/office/powerpoint/2010/main" val="11728507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134</a:t>
            </a:fld>
            <a:endParaRPr lang="de-DE" dirty="0"/>
          </a:p>
        </p:txBody>
      </p:sp>
    </p:spTree>
    <p:extLst>
      <p:ext uri="{BB962C8B-B14F-4D97-AF65-F5344CB8AC3E}">
        <p14:creationId xmlns:p14="http://schemas.microsoft.com/office/powerpoint/2010/main" val="5292073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135</a:t>
            </a:fld>
            <a:endParaRPr lang="de-DE" dirty="0"/>
          </a:p>
        </p:txBody>
      </p:sp>
    </p:spTree>
    <p:extLst>
      <p:ext uri="{BB962C8B-B14F-4D97-AF65-F5344CB8AC3E}">
        <p14:creationId xmlns:p14="http://schemas.microsoft.com/office/powerpoint/2010/main" val="20949562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136</a:t>
            </a:fld>
            <a:endParaRPr lang="de-DE" dirty="0"/>
          </a:p>
        </p:txBody>
      </p:sp>
    </p:spTree>
    <p:extLst>
      <p:ext uri="{BB962C8B-B14F-4D97-AF65-F5344CB8AC3E}">
        <p14:creationId xmlns:p14="http://schemas.microsoft.com/office/powerpoint/2010/main" val="10697024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137</a:t>
            </a:fld>
            <a:endParaRPr lang="de-DE" dirty="0"/>
          </a:p>
        </p:txBody>
      </p:sp>
    </p:spTree>
    <p:extLst>
      <p:ext uri="{BB962C8B-B14F-4D97-AF65-F5344CB8AC3E}">
        <p14:creationId xmlns:p14="http://schemas.microsoft.com/office/powerpoint/2010/main" val="15612462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138</a:t>
            </a:fld>
            <a:endParaRPr lang="de-DE" dirty="0"/>
          </a:p>
        </p:txBody>
      </p:sp>
    </p:spTree>
    <p:extLst>
      <p:ext uri="{BB962C8B-B14F-4D97-AF65-F5344CB8AC3E}">
        <p14:creationId xmlns:p14="http://schemas.microsoft.com/office/powerpoint/2010/main" val="23189028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139</a:t>
            </a:fld>
            <a:endParaRPr lang="de-DE" dirty="0"/>
          </a:p>
        </p:txBody>
      </p:sp>
    </p:spTree>
    <p:extLst>
      <p:ext uri="{BB962C8B-B14F-4D97-AF65-F5344CB8AC3E}">
        <p14:creationId xmlns:p14="http://schemas.microsoft.com/office/powerpoint/2010/main" val="172149220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140</a:t>
            </a:fld>
            <a:endParaRPr lang="de-DE" dirty="0"/>
          </a:p>
        </p:txBody>
      </p:sp>
    </p:spTree>
    <p:extLst>
      <p:ext uri="{BB962C8B-B14F-4D97-AF65-F5344CB8AC3E}">
        <p14:creationId xmlns:p14="http://schemas.microsoft.com/office/powerpoint/2010/main" val="14959101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112</a:t>
            </a:fld>
            <a:endParaRPr lang="de-DE" dirty="0"/>
          </a:p>
        </p:txBody>
      </p:sp>
    </p:spTree>
    <p:extLst>
      <p:ext uri="{BB962C8B-B14F-4D97-AF65-F5344CB8AC3E}">
        <p14:creationId xmlns:p14="http://schemas.microsoft.com/office/powerpoint/2010/main" val="69026498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141</a:t>
            </a:fld>
            <a:endParaRPr lang="de-DE" dirty="0"/>
          </a:p>
        </p:txBody>
      </p:sp>
    </p:spTree>
    <p:extLst>
      <p:ext uri="{BB962C8B-B14F-4D97-AF65-F5344CB8AC3E}">
        <p14:creationId xmlns:p14="http://schemas.microsoft.com/office/powerpoint/2010/main" val="12585113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142</a:t>
            </a:fld>
            <a:endParaRPr lang="de-DE" dirty="0"/>
          </a:p>
        </p:txBody>
      </p:sp>
    </p:spTree>
    <p:extLst>
      <p:ext uri="{BB962C8B-B14F-4D97-AF65-F5344CB8AC3E}">
        <p14:creationId xmlns:p14="http://schemas.microsoft.com/office/powerpoint/2010/main" val="425637972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143</a:t>
            </a:fld>
            <a:endParaRPr lang="de-DE" dirty="0"/>
          </a:p>
        </p:txBody>
      </p:sp>
    </p:spTree>
    <p:extLst>
      <p:ext uri="{BB962C8B-B14F-4D97-AF65-F5344CB8AC3E}">
        <p14:creationId xmlns:p14="http://schemas.microsoft.com/office/powerpoint/2010/main" val="349104437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145</a:t>
            </a:fld>
            <a:endParaRPr lang="de-DE" dirty="0"/>
          </a:p>
        </p:txBody>
      </p:sp>
    </p:spTree>
    <p:extLst>
      <p:ext uri="{BB962C8B-B14F-4D97-AF65-F5344CB8AC3E}">
        <p14:creationId xmlns:p14="http://schemas.microsoft.com/office/powerpoint/2010/main" val="19408877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146</a:t>
            </a:fld>
            <a:endParaRPr lang="de-DE" dirty="0"/>
          </a:p>
        </p:txBody>
      </p:sp>
    </p:spTree>
    <p:extLst>
      <p:ext uri="{BB962C8B-B14F-4D97-AF65-F5344CB8AC3E}">
        <p14:creationId xmlns:p14="http://schemas.microsoft.com/office/powerpoint/2010/main" val="251146435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147</a:t>
            </a:fld>
            <a:endParaRPr lang="de-DE" dirty="0"/>
          </a:p>
        </p:txBody>
      </p:sp>
    </p:spTree>
    <p:extLst>
      <p:ext uri="{BB962C8B-B14F-4D97-AF65-F5344CB8AC3E}">
        <p14:creationId xmlns:p14="http://schemas.microsoft.com/office/powerpoint/2010/main" val="40485292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148</a:t>
            </a:fld>
            <a:endParaRPr lang="de-DE" dirty="0"/>
          </a:p>
        </p:txBody>
      </p:sp>
    </p:spTree>
    <p:extLst>
      <p:ext uri="{BB962C8B-B14F-4D97-AF65-F5344CB8AC3E}">
        <p14:creationId xmlns:p14="http://schemas.microsoft.com/office/powerpoint/2010/main" val="66368614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150</a:t>
            </a:fld>
            <a:endParaRPr lang="de-DE" dirty="0"/>
          </a:p>
        </p:txBody>
      </p:sp>
    </p:spTree>
    <p:extLst>
      <p:ext uri="{BB962C8B-B14F-4D97-AF65-F5344CB8AC3E}">
        <p14:creationId xmlns:p14="http://schemas.microsoft.com/office/powerpoint/2010/main" val="199429803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151</a:t>
            </a:fld>
            <a:endParaRPr lang="de-DE" dirty="0"/>
          </a:p>
        </p:txBody>
      </p:sp>
    </p:spTree>
    <p:extLst>
      <p:ext uri="{BB962C8B-B14F-4D97-AF65-F5344CB8AC3E}">
        <p14:creationId xmlns:p14="http://schemas.microsoft.com/office/powerpoint/2010/main" val="425267281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152</a:t>
            </a:fld>
            <a:endParaRPr lang="de-DE" dirty="0"/>
          </a:p>
        </p:txBody>
      </p:sp>
    </p:spTree>
    <p:extLst>
      <p:ext uri="{BB962C8B-B14F-4D97-AF65-F5344CB8AC3E}">
        <p14:creationId xmlns:p14="http://schemas.microsoft.com/office/powerpoint/2010/main" val="29365872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113</a:t>
            </a:fld>
            <a:endParaRPr lang="de-DE" dirty="0"/>
          </a:p>
        </p:txBody>
      </p:sp>
    </p:spTree>
    <p:extLst>
      <p:ext uri="{BB962C8B-B14F-4D97-AF65-F5344CB8AC3E}">
        <p14:creationId xmlns:p14="http://schemas.microsoft.com/office/powerpoint/2010/main" val="23382792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153</a:t>
            </a:fld>
            <a:endParaRPr lang="de-DE" dirty="0"/>
          </a:p>
        </p:txBody>
      </p:sp>
    </p:spTree>
    <p:extLst>
      <p:ext uri="{BB962C8B-B14F-4D97-AF65-F5344CB8AC3E}">
        <p14:creationId xmlns:p14="http://schemas.microsoft.com/office/powerpoint/2010/main" val="186534302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154</a:t>
            </a:fld>
            <a:endParaRPr lang="de-DE" dirty="0"/>
          </a:p>
        </p:txBody>
      </p:sp>
    </p:spTree>
    <p:extLst>
      <p:ext uri="{BB962C8B-B14F-4D97-AF65-F5344CB8AC3E}">
        <p14:creationId xmlns:p14="http://schemas.microsoft.com/office/powerpoint/2010/main" val="304325876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155</a:t>
            </a:fld>
            <a:endParaRPr lang="de-DE" dirty="0"/>
          </a:p>
        </p:txBody>
      </p:sp>
    </p:spTree>
    <p:extLst>
      <p:ext uri="{BB962C8B-B14F-4D97-AF65-F5344CB8AC3E}">
        <p14:creationId xmlns:p14="http://schemas.microsoft.com/office/powerpoint/2010/main" val="15960157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156</a:t>
            </a:fld>
            <a:endParaRPr lang="de-DE" dirty="0"/>
          </a:p>
        </p:txBody>
      </p:sp>
    </p:spTree>
    <p:extLst>
      <p:ext uri="{BB962C8B-B14F-4D97-AF65-F5344CB8AC3E}">
        <p14:creationId xmlns:p14="http://schemas.microsoft.com/office/powerpoint/2010/main" val="304325188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158</a:t>
            </a:fld>
            <a:endParaRPr lang="de-DE" dirty="0"/>
          </a:p>
        </p:txBody>
      </p:sp>
    </p:spTree>
    <p:extLst>
      <p:ext uri="{BB962C8B-B14F-4D97-AF65-F5344CB8AC3E}">
        <p14:creationId xmlns:p14="http://schemas.microsoft.com/office/powerpoint/2010/main" val="331081663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159</a:t>
            </a:fld>
            <a:endParaRPr lang="de-DE" dirty="0"/>
          </a:p>
        </p:txBody>
      </p:sp>
    </p:spTree>
    <p:extLst>
      <p:ext uri="{BB962C8B-B14F-4D97-AF65-F5344CB8AC3E}">
        <p14:creationId xmlns:p14="http://schemas.microsoft.com/office/powerpoint/2010/main" val="26929665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160</a:t>
            </a:fld>
            <a:endParaRPr lang="de-DE" dirty="0"/>
          </a:p>
        </p:txBody>
      </p:sp>
    </p:spTree>
    <p:extLst>
      <p:ext uri="{BB962C8B-B14F-4D97-AF65-F5344CB8AC3E}">
        <p14:creationId xmlns:p14="http://schemas.microsoft.com/office/powerpoint/2010/main" val="309173744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162</a:t>
            </a:fld>
            <a:endParaRPr lang="de-DE" dirty="0"/>
          </a:p>
        </p:txBody>
      </p:sp>
    </p:spTree>
    <p:extLst>
      <p:ext uri="{BB962C8B-B14F-4D97-AF65-F5344CB8AC3E}">
        <p14:creationId xmlns:p14="http://schemas.microsoft.com/office/powerpoint/2010/main" val="263834240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163</a:t>
            </a:fld>
            <a:endParaRPr lang="de-DE" dirty="0"/>
          </a:p>
        </p:txBody>
      </p:sp>
    </p:spTree>
    <p:extLst>
      <p:ext uri="{BB962C8B-B14F-4D97-AF65-F5344CB8AC3E}">
        <p14:creationId xmlns:p14="http://schemas.microsoft.com/office/powerpoint/2010/main" val="301305787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164</a:t>
            </a:fld>
            <a:endParaRPr lang="de-DE" dirty="0"/>
          </a:p>
        </p:txBody>
      </p:sp>
    </p:spTree>
    <p:extLst>
      <p:ext uri="{BB962C8B-B14F-4D97-AF65-F5344CB8AC3E}">
        <p14:creationId xmlns:p14="http://schemas.microsoft.com/office/powerpoint/2010/main" val="8820921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114</a:t>
            </a:fld>
            <a:endParaRPr lang="de-DE" dirty="0"/>
          </a:p>
        </p:txBody>
      </p:sp>
    </p:spTree>
    <p:extLst>
      <p:ext uri="{BB962C8B-B14F-4D97-AF65-F5344CB8AC3E}">
        <p14:creationId xmlns:p14="http://schemas.microsoft.com/office/powerpoint/2010/main" val="392658331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165</a:t>
            </a:fld>
            <a:endParaRPr lang="de-DE" dirty="0"/>
          </a:p>
        </p:txBody>
      </p:sp>
    </p:spTree>
    <p:extLst>
      <p:ext uri="{BB962C8B-B14F-4D97-AF65-F5344CB8AC3E}">
        <p14:creationId xmlns:p14="http://schemas.microsoft.com/office/powerpoint/2010/main" val="237719158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166</a:t>
            </a:fld>
            <a:endParaRPr lang="de-DE" dirty="0"/>
          </a:p>
        </p:txBody>
      </p:sp>
    </p:spTree>
    <p:extLst>
      <p:ext uri="{BB962C8B-B14F-4D97-AF65-F5344CB8AC3E}">
        <p14:creationId xmlns:p14="http://schemas.microsoft.com/office/powerpoint/2010/main" val="379179638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167</a:t>
            </a:fld>
            <a:endParaRPr lang="de-DE" dirty="0"/>
          </a:p>
        </p:txBody>
      </p:sp>
    </p:spTree>
    <p:extLst>
      <p:ext uri="{BB962C8B-B14F-4D97-AF65-F5344CB8AC3E}">
        <p14:creationId xmlns:p14="http://schemas.microsoft.com/office/powerpoint/2010/main" val="35128557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168</a:t>
            </a:fld>
            <a:endParaRPr lang="de-DE" dirty="0"/>
          </a:p>
        </p:txBody>
      </p:sp>
    </p:spTree>
    <p:extLst>
      <p:ext uri="{BB962C8B-B14F-4D97-AF65-F5344CB8AC3E}">
        <p14:creationId xmlns:p14="http://schemas.microsoft.com/office/powerpoint/2010/main" val="2669333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169</a:t>
            </a:fld>
            <a:endParaRPr lang="de-DE" dirty="0"/>
          </a:p>
        </p:txBody>
      </p:sp>
    </p:spTree>
    <p:extLst>
      <p:ext uri="{BB962C8B-B14F-4D97-AF65-F5344CB8AC3E}">
        <p14:creationId xmlns:p14="http://schemas.microsoft.com/office/powerpoint/2010/main" val="347312607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170</a:t>
            </a:fld>
            <a:endParaRPr lang="de-DE" dirty="0"/>
          </a:p>
        </p:txBody>
      </p:sp>
    </p:spTree>
    <p:extLst>
      <p:ext uri="{BB962C8B-B14F-4D97-AF65-F5344CB8AC3E}">
        <p14:creationId xmlns:p14="http://schemas.microsoft.com/office/powerpoint/2010/main" val="103507768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171</a:t>
            </a:fld>
            <a:endParaRPr lang="de-DE" dirty="0"/>
          </a:p>
        </p:txBody>
      </p:sp>
    </p:spTree>
    <p:extLst>
      <p:ext uri="{BB962C8B-B14F-4D97-AF65-F5344CB8AC3E}">
        <p14:creationId xmlns:p14="http://schemas.microsoft.com/office/powerpoint/2010/main" val="137170908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172</a:t>
            </a:fld>
            <a:endParaRPr lang="de-DE" dirty="0"/>
          </a:p>
        </p:txBody>
      </p:sp>
    </p:spTree>
    <p:extLst>
      <p:ext uri="{BB962C8B-B14F-4D97-AF65-F5344CB8AC3E}">
        <p14:creationId xmlns:p14="http://schemas.microsoft.com/office/powerpoint/2010/main" val="63628305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173</a:t>
            </a:fld>
            <a:endParaRPr lang="de-DE" dirty="0"/>
          </a:p>
        </p:txBody>
      </p:sp>
    </p:spTree>
    <p:extLst>
      <p:ext uri="{BB962C8B-B14F-4D97-AF65-F5344CB8AC3E}">
        <p14:creationId xmlns:p14="http://schemas.microsoft.com/office/powerpoint/2010/main" val="193634691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174</a:t>
            </a:fld>
            <a:endParaRPr lang="de-DE" dirty="0"/>
          </a:p>
        </p:txBody>
      </p:sp>
    </p:spTree>
    <p:extLst>
      <p:ext uri="{BB962C8B-B14F-4D97-AF65-F5344CB8AC3E}">
        <p14:creationId xmlns:p14="http://schemas.microsoft.com/office/powerpoint/2010/main" val="19928942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115</a:t>
            </a:fld>
            <a:endParaRPr lang="de-DE" dirty="0"/>
          </a:p>
        </p:txBody>
      </p:sp>
    </p:spTree>
    <p:extLst>
      <p:ext uri="{BB962C8B-B14F-4D97-AF65-F5344CB8AC3E}">
        <p14:creationId xmlns:p14="http://schemas.microsoft.com/office/powerpoint/2010/main" val="18192125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116</a:t>
            </a:fld>
            <a:endParaRPr lang="de-DE" dirty="0"/>
          </a:p>
        </p:txBody>
      </p:sp>
    </p:spTree>
    <p:extLst>
      <p:ext uri="{BB962C8B-B14F-4D97-AF65-F5344CB8AC3E}">
        <p14:creationId xmlns:p14="http://schemas.microsoft.com/office/powerpoint/2010/main" val="34874306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117</a:t>
            </a:fld>
            <a:endParaRPr lang="de-DE" dirty="0"/>
          </a:p>
        </p:txBody>
      </p:sp>
    </p:spTree>
    <p:extLst>
      <p:ext uri="{BB962C8B-B14F-4D97-AF65-F5344CB8AC3E}">
        <p14:creationId xmlns:p14="http://schemas.microsoft.com/office/powerpoint/2010/main" val="3755080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82869989-EB00-4EE7-BCB5-25BDC5BB29F8}" type="slidenum">
              <a:rPr lang="de-DE" smtClean="0"/>
              <a:t>118</a:t>
            </a:fld>
            <a:endParaRPr lang="de-DE" dirty="0"/>
          </a:p>
        </p:txBody>
      </p:sp>
    </p:spTree>
    <p:extLst>
      <p:ext uri="{BB962C8B-B14F-4D97-AF65-F5344CB8AC3E}">
        <p14:creationId xmlns:p14="http://schemas.microsoft.com/office/powerpoint/2010/main" val="34685912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de-DE" dirty="0"/>
              <a:t>Titelmasterformat durch Klicken bearbeiten</a:t>
            </a:r>
          </a:p>
        </p:txBody>
      </p:sp>
      <p:sp>
        <p:nvSpPr>
          <p:cNvPr id="3" name="Untertitel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de-DE" dirty="0"/>
          </a:p>
        </p:txBody>
      </p:sp>
      <p:cxnSp>
        <p:nvCxnSpPr>
          <p:cNvPr id="58" name="Gerader Verbinde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grpSp>
        <p:nvGrpSpPr>
          <p:cNvPr id="5" name="Gruppieren 4"/>
          <p:cNvGrpSpPr/>
          <p:nvPr userDrawn="1"/>
        </p:nvGrpSpPr>
        <p:grpSpPr bwMode="hidden">
          <a:xfrm>
            <a:off x="-1" y="0"/>
            <a:ext cx="12192002" cy="6858000"/>
            <a:chOff x="-1" y="0"/>
            <a:chExt cx="12192002" cy="6858000"/>
          </a:xfrm>
        </p:grpSpPr>
        <p:cxnSp>
          <p:nvCxnSpPr>
            <p:cNvPr id="6" name="Gerader Verbinder 5"/>
            <p:cNvCxnSpPr/>
            <p:nvPr/>
          </p:nvCxnSpPr>
          <p:spPr bwMode="hidden">
            <a:xfrm>
              <a:off x="61019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7" name="Gerader Verbinder 6"/>
            <p:cNvCxnSpPr/>
            <p:nvPr/>
          </p:nvCxnSpPr>
          <p:spPr bwMode="hidden">
            <a:xfrm>
              <a:off x="182933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9" name="Gerader Verbinder 8"/>
            <p:cNvCxnSpPr/>
            <p:nvPr/>
          </p:nvCxnSpPr>
          <p:spPr bwMode="hidden">
            <a:xfrm>
              <a:off x="304847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p:cNvCxnSpPr/>
            <p:nvPr/>
          </p:nvCxnSpPr>
          <p:spPr bwMode="hidden">
            <a:xfrm>
              <a:off x="426760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548674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670588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792502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914416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1036329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1158243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2819" y="38648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2819" y="1611181"/>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2819" y="2835877"/>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4060573"/>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5285269"/>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650996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23" name="Gruppieren 22"/>
            <p:cNvGrpSpPr/>
            <p:nvPr userDrawn="1"/>
          </p:nvGrpSpPr>
          <p:grpSpPr bwMode="hidden">
            <a:xfrm>
              <a:off x="-1" y="0"/>
              <a:ext cx="12192001" cy="6858000"/>
              <a:chOff x="-1" y="0"/>
              <a:chExt cx="12192001" cy="6858000"/>
            </a:xfrm>
          </p:grpSpPr>
          <p:cxnSp>
            <p:nvCxnSpPr>
              <p:cNvPr id="41" name="Gerader Verbinder 40"/>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2" name="Gerader Verbinder 41"/>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3" name="Gerader Verbinder 42"/>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4" name="Gerader Verbinder 43"/>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510650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46" name="Gruppieren 45"/>
              <p:cNvGrpSpPr/>
              <p:nvPr/>
            </p:nvGrpSpPr>
            <p:grpSpPr bwMode="hidden">
              <a:xfrm>
                <a:off x="6327885" y="0"/>
                <a:ext cx="5864115" cy="5898673"/>
                <a:chOff x="6327885" y="0"/>
                <a:chExt cx="5864115" cy="5898673"/>
              </a:xfrm>
            </p:grpSpPr>
            <p:cxnSp>
              <p:nvCxnSpPr>
                <p:cNvPr id="52" name="Gerader Verbinder 51"/>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3" name="Gerader Verbinder 52"/>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4" name="Gerader Verbinder 53"/>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5" name="Gerader Verbinder 54"/>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47" name="Gerader Verbinder 46"/>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8" name="Gerader Verbinder 47"/>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9" name="Gerader Verbinder 48"/>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0" name="Gerader Verbinder 49"/>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nvGrpSpPr>
            <p:cNvPr id="24" name="Gruppieren 23"/>
            <p:cNvGrpSpPr/>
            <p:nvPr userDrawn="1"/>
          </p:nvGrpSpPr>
          <p:grpSpPr bwMode="hidden">
            <a:xfrm flipH="1">
              <a:off x="0" y="0"/>
              <a:ext cx="12192001" cy="6858000"/>
              <a:chOff x="-1" y="0"/>
              <a:chExt cx="12192001" cy="6858000"/>
            </a:xfrm>
          </p:grpSpPr>
          <p:cxnSp>
            <p:nvCxnSpPr>
              <p:cNvPr id="25" name="Gerader Verbinder 24"/>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6" name="Gerader Verbinder 25"/>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7" name="Gerader Verbinder 26"/>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8" name="Gerader Verbinder 27"/>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515064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30" name="Gruppieren 29"/>
              <p:cNvGrpSpPr/>
              <p:nvPr/>
            </p:nvGrpSpPr>
            <p:grpSpPr bwMode="hidden">
              <a:xfrm>
                <a:off x="6327885" y="0"/>
                <a:ext cx="5864115" cy="5898673"/>
                <a:chOff x="6327885" y="0"/>
                <a:chExt cx="5864115" cy="5898673"/>
              </a:xfrm>
            </p:grpSpPr>
            <p:cxnSp>
              <p:nvCxnSpPr>
                <p:cNvPr id="36" name="Gerader Verbinder 35"/>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7" name="Gerader Verbinder 36"/>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8" name="Gerader Verbinder 37"/>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9" name="Gerader Verbinder 38"/>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31" name="Gerader Verbinder 30"/>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2" name="Gerader Verbinder 31"/>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3" name="Gerader Verbinder 32"/>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4" name="Gerader Verbinder 33"/>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objTx" preserve="1">
  <p:cSld name="Inhalt mit Überschrift">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uppieren 8"/>
          <p:cNvGrpSpPr/>
          <p:nvPr userDrawn="1"/>
        </p:nvGrpSpPr>
        <p:grpSpPr bwMode="hidden">
          <a:xfrm>
            <a:off x="-1" y="0"/>
            <a:ext cx="12192002" cy="6858000"/>
            <a:chOff x="-1" y="0"/>
            <a:chExt cx="12192002" cy="6858000"/>
          </a:xfrm>
        </p:grpSpPr>
        <p:cxnSp>
          <p:nvCxnSpPr>
            <p:cNvPr id="10" name="Gerader Verbinde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Gerader Verbinde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Gerader Verbinde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Gerader Verbinde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uppieren 25"/>
            <p:cNvGrpSpPr/>
            <p:nvPr userDrawn="1"/>
          </p:nvGrpSpPr>
          <p:grpSpPr bwMode="hidden">
            <a:xfrm>
              <a:off x="-1" y="0"/>
              <a:ext cx="12192001" cy="6858000"/>
              <a:chOff x="-1" y="0"/>
              <a:chExt cx="12192001" cy="6858000"/>
            </a:xfrm>
          </p:grpSpPr>
          <p:cxnSp>
            <p:nvCxnSpPr>
              <p:cNvPr id="44" name="Gerader Verbinde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Gerader Verbinde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Gerader Verbinde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Gerader Verbinde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uppieren 48"/>
              <p:cNvGrpSpPr/>
              <p:nvPr/>
            </p:nvGrpSpPr>
            <p:grpSpPr bwMode="hidden">
              <a:xfrm>
                <a:off x="6327885" y="0"/>
                <a:ext cx="5864115" cy="5898673"/>
                <a:chOff x="6327885" y="0"/>
                <a:chExt cx="5864115" cy="5898673"/>
              </a:xfrm>
            </p:grpSpPr>
            <p:cxnSp>
              <p:nvCxnSpPr>
                <p:cNvPr id="55" name="Gerader Verbinde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Gerader Verbinde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Gerader Verbinde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Gerader Verbinde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Gerader Verbinde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Gerader Verbinde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Gerader Verbinde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Gerader Verbinde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uppieren 26"/>
            <p:cNvGrpSpPr/>
            <p:nvPr userDrawn="1"/>
          </p:nvGrpSpPr>
          <p:grpSpPr bwMode="hidden">
            <a:xfrm flipH="1">
              <a:off x="0" y="0"/>
              <a:ext cx="12192001" cy="6858000"/>
              <a:chOff x="-1" y="0"/>
              <a:chExt cx="12192001" cy="6858000"/>
            </a:xfrm>
          </p:grpSpPr>
          <p:cxnSp>
            <p:nvCxnSpPr>
              <p:cNvPr id="28" name="Gerader Verbinde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Gerader Verbinde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Gerader Verbinde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uppieren 32"/>
              <p:cNvGrpSpPr/>
              <p:nvPr/>
            </p:nvGrpSpPr>
            <p:grpSpPr bwMode="hidden">
              <a:xfrm>
                <a:off x="6327885" y="0"/>
                <a:ext cx="5864115" cy="5898673"/>
                <a:chOff x="6327885" y="0"/>
                <a:chExt cx="5864115" cy="5898673"/>
              </a:xfrm>
            </p:grpSpPr>
            <p:cxnSp>
              <p:nvCxnSpPr>
                <p:cNvPr id="39" name="Gerader Verbinde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Gerader Verbinde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Gerader Verbinde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Gerader Verbinde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Gerader Verbinde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Gerader Verbinde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Gerader Verbinde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Gerader Verbinde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hteck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2" name="Titel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de-DE"/>
              <a:t>Titelmasterformat durch Klicken bearbeiten</a:t>
            </a:r>
            <a:endParaRPr lang="de-DE" dirty="0"/>
          </a:p>
        </p:txBody>
      </p:sp>
      <p:sp>
        <p:nvSpPr>
          <p:cNvPr id="3" name="Inhaltsplatzhalt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4" name="Textplatzhalt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p>
        </p:txBody>
      </p:sp>
      <p:cxnSp>
        <p:nvCxnSpPr>
          <p:cNvPr id="60" name="Gerader Verbinde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Datumsplatzhalter 4"/>
          <p:cNvSpPr>
            <a:spLocks noGrp="1"/>
          </p:cNvSpPr>
          <p:nvPr>
            <p:ph type="dt" sz="half" idx="10"/>
          </p:nvPr>
        </p:nvSpPr>
        <p:spPr>
          <a:xfrm>
            <a:off x="7863904" y="6305602"/>
            <a:ext cx="965946" cy="222436"/>
          </a:xfrm>
          <a:prstGeom prst="rect">
            <a:avLst/>
          </a:prstGeom>
        </p:spPr>
        <p:txBody>
          <a:bodyPr/>
          <a:lstStyle/>
          <a:p>
            <a:endParaRPr lang="de-DE" dirty="0"/>
          </a:p>
        </p:txBody>
      </p:sp>
      <p:sp>
        <p:nvSpPr>
          <p:cNvPr id="6" name="Fußzeilenplatzhalter 5"/>
          <p:cNvSpPr>
            <a:spLocks noGrp="1"/>
          </p:cNvSpPr>
          <p:nvPr>
            <p:ph type="ftr" sz="quarter" idx="11"/>
          </p:nvPr>
        </p:nvSpPr>
        <p:spPr>
          <a:xfrm>
            <a:off x="609601" y="6289679"/>
            <a:ext cx="6128030" cy="222436"/>
          </a:xfrm>
          <a:prstGeom prst="rect">
            <a:avLst/>
          </a:prstGeom>
        </p:spPr>
        <p:txBody>
          <a:bodyPr/>
          <a:lstStyle/>
          <a:p>
            <a:endParaRPr lang="de-DE" dirty="0"/>
          </a:p>
        </p:txBody>
      </p:sp>
      <p:sp>
        <p:nvSpPr>
          <p:cNvPr id="8" name="Foliennummernplatzhalter 7"/>
          <p:cNvSpPr>
            <a:spLocks noGrp="1"/>
          </p:cNvSpPr>
          <p:nvPr>
            <p:ph type="sldNum" sz="quarter" idx="12"/>
          </p:nvPr>
        </p:nvSpPr>
        <p:spPr>
          <a:xfrm>
            <a:off x="6806397" y="6305602"/>
            <a:ext cx="918882" cy="222436"/>
          </a:xfrm>
          <a:prstGeom prst="rect">
            <a:avLst/>
          </a:prstGeom>
        </p:spPr>
        <p:txBody>
          <a:bodyPr/>
          <a:lstStyle/>
          <a:p>
            <a:fld id="{E31375A4-56A4-47D6-9801-1991572033F7}" type="slidenum">
              <a:rPr lang="de-DE" smtClean="0"/>
              <a:pPr/>
              <a:t>‹Nr.›</a:t>
            </a:fld>
            <a:endParaRPr lang="de-DE" dirty="0"/>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picTx" preserve="1">
  <p:cSld name="Bild mit Überschrift">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uppieren 7"/>
          <p:cNvGrpSpPr/>
          <p:nvPr/>
        </p:nvGrpSpPr>
        <p:grpSpPr bwMode="hidden">
          <a:xfrm>
            <a:off x="-1" y="0"/>
            <a:ext cx="12192002" cy="6858000"/>
            <a:chOff x="-1" y="0"/>
            <a:chExt cx="12192002" cy="6858000"/>
          </a:xfrm>
        </p:grpSpPr>
        <p:cxnSp>
          <p:nvCxnSpPr>
            <p:cNvPr id="9" name="Gerader Verbinde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Gerader Verbinde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Gerader Verbinde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uppieren 24"/>
            <p:cNvGrpSpPr/>
            <p:nvPr/>
          </p:nvGrpSpPr>
          <p:grpSpPr bwMode="hidden">
            <a:xfrm>
              <a:off x="-1" y="0"/>
              <a:ext cx="12192001" cy="6858000"/>
              <a:chOff x="-1" y="0"/>
              <a:chExt cx="12192001" cy="6858000"/>
            </a:xfrm>
          </p:grpSpPr>
          <p:cxnSp>
            <p:nvCxnSpPr>
              <p:cNvPr id="43" name="Gerader Verbinde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Gerader Verbinde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Gerader Verbinde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Gerader Verbinde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uppieren 47"/>
              <p:cNvGrpSpPr/>
              <p:nvPr/>
            </p:nvGrpSpPr>
            <p:grpSpPr bwMode="hidden">
              <a:xfrm>
                <a:off x="6327885" y="0"/>
                <a:ext cx="5864115" cy="5898673"/>
                <a:chOff x="6327885" y="0"/>
                <a:chExt cx="5864115" cy="5898673"/>
              </a:xfrm>
            </p:grpSpPr>
            <p:cxnSp>
              <p:nvCxnSpPr>
                <p:cNvPr id="54" name="Gerader Verbinde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Gerader Verbinde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Gerader Verbinde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Gerader Verbinde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Gerader Verbinde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Gerader Verbinde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Gerader Verbinde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Gerader Verbinde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uppieren 25"/>
            <p:cNvGrpSpPr/>
            <p:nvPr/>
          </p:nvGrpSpPr>
          <p:grpSpPr bwMode="hidden">
            <a:xfrm flipH="1">
              <a:off x="0" y="0"/>
              <a:ext cx="12192001" cy="6858000"/>
              <a:chOff x="-1" y="0"/>
              <a:chExt cx="12192001" cy="6858000"/>
            </a:xfrm>
          </p:grpSpPr>
          <p:cxnSp>
            <p:nvCxnSpPr>
              <p:cNvPr id="27" name="Gerader Verbinde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Gerader Verbinde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Gerader Verbinde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uppieren 31"/>
              <p:cNvGrpSpPr/>
              <p:nvPr/>
            </p:nvGrpSpPr>
            <p:grpSpPr bwMode="hidden">
              <a:xfrm>
                <a:off x="6327885" y="0"/>
                <a:ext cx="5864115" cy="5898673"/>
                <a:chOff x="6327885" y="0"/>
                <a:chExt cx="5864115" cy="5898673"/>
              </a:xfrm>
            </p:grpSpPr>
            <p:cxnSp>
              <p:nvCxnSpPr>
                <p:cNvPr id="38" name="Gerader Verbinde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Gerader Verbinde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Gerader Verbinde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Gerader Verbinde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Gerader Verbinde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Gerader Verbinde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Gerader Verbinde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Gerader Verbinde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hteck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 name="Bildplatzhalter 2"/>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dirty="0"/>
              <a:t>Bild durch Klicken auf Symbol hinzufügen</a:t>
            </a:r>
          </a:p>
        </p:txBody>
      </p:sp>
      <p:cxnSp>
        <p:nvCxnSpPr>
          <p:cNvPr id="59" name="Gerader Verbinde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el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de-DE"/>
              <a:t>Titelmasterformat durch Klicken bearbeiten</a:t>
            </a:r>
            <a:endParaRPr lang="de-DE" dirty="0"/>
          </a:p>
        </p:txBody>
      </p:sp>
      <p:sp>
        <p:nvSpPr>
          <p:cNvPr id="4" name="Textplatzhalt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DE" dirty="0"/>
          </a:p>
        </p:txBody>
      </p:sp>
      <p:sp>
        <p:nvSpPr>
          <p:cNvPr id="3" name="Vertikaler Textplatzhalter 2"/>
          <p:cNvSpPr>
            <a:spLocks noGrp="1"/>
          </p:cNvSpPr>
          <p:nvPr>
            <p:ph type="body" orient="vert" idx="1"/>
          </p:nvPr>
        </p:nvSpPr>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4" name="Datumsplatzhalter 3"/>
          <p:cNvSpPr>
            <a:spLocks noGrp="1"/>
          </p:cNvSpPr>
          <p:nvPr>
            <p:ph type="dt" sz="half" idx="10"/>
          </p:nvPr>
        </p:nvSpPr>
        <p:spPr>
          <a:xfrm>
            <a:off x="7863904" y="6305602"/>
            <a:ext cx="965946" cy="222436"/>
          </a:xfrm>
          <a:prstGeom prst="rect">
            <a:avLst/>
          </a:prstGeom>
        </p:spPr>
        <p:txBody>
          <a:bodyPr/>
          <a:lstStyle/>
          <a:p>
            <a:endParaRPr lang="de-DE" dirty="0"/>
          </a:p>
        </p:txBody>
      </p:sp>
      <p:sp>
        <p:nvSpPr>
          <p:cNvPr id="5" name="Fußzeilenplatzhalter 4"/>
          <p:cNvSpPr>
            <a:spLocks noGrp="1"/>
          </p:cNvSpPr>
          <p:nvPr>
            <p:ph type="ftr" sz="quarter" idx="11"/>
          </p:nvPr>
        </p:nvSpPr>
        <p:spPr>
          <a:xfrm>
            <a:off x="609601" y="6289679"/>
            <a:ext cx="6128030" cy="222436"/>
          </a:xfrm>
          <a:prstGeom prst="rect">
            <a:avLst/>
          </a:prstGeom>
        </p:spPr>
        <p:txBody>
          <a:bodyPr/>
          <a:lstStyle/>
          <a:p>
            <a:endParaRPr lang="de-DE" dirty="0"/>
          </a:p>
        </p:txBody>
      </p:sp>
      <p:sp>
        <p:nvSpPr>
          <p:cNvPr id="6" name="Foliennummernplatzhalter 5"/>
          <p:cNvSpPr>
            <a:spLocks noGrp="1"/>
          </p:cNvSpPr>
          <p:nvPr>
            <p:ph type="sldNum" sz="quarter" idx="12"/>
          </p:nvPr>
        </p:nvSpPr>
        <p:spPr>
          <a:xfrm>
            <a:off x="6806397" y="6305602"/>
            <a:ext cx="918882" cy="222436"/>
          </a:xfrm>
          <a:prstGeom prst="rect">
            <a:avLst/>
          </a:prstGeom>
        </p:spPr>
        <p:txBody>
          <a:bodyPr/>
          <a:lstStyle/>
          <a:p>
            <a:fld id="{E31375A4-56A4-47D6-9801-1991572033F7}" type="slidenum">
              <a:rPr lang="de-DE" smtClean="0"/>
              <a:t>‹Nr.›</a:t>
            </a:fld>
            <a:endParaRPr lang="de-DE" dirty="0"/>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9209314" y="489856"/>
            <a:ext cx="1687286" cy="5301343"/>
          </a:xfrm>
        </p:spPr>
        <p:txBody>
          <a:bodyPr vert="eaVert"/>
          <a:lstStyle/>
          <a:p>
            <a:r>
              <a:rPr lang="de-DE"/>
              <a:t>Titelmasterformat durch Klicken bearbeiten</a:t>
            </a:r>
            <a:endParaRPr lang="de-DE" dirty="0"/>
          </a:p>
        </p:txBody>
      </p:sp>
      <p:sp>
        <p:nvSpPr>
          <p:cNvPr id="3" name="Vertikaler Textplatzhalter 2"/>
          <p:cNvSpPr>
            <a:spLocks noGrp="1"/>
          </p:cNvSpPr>
          <p:nvPr>
            <p:ph type="body" orient="vert" idx="1"/>
          </p:nvPr>
        </p:nvSpPr>
        <p:spPr>
          <a:xfrm>
            <a:off x="1295399" y="489856"/>
            <a:ext cx="7587344" cy="5301343"/>
          </a:xfrm>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4" name="Datumsplatzhalter 3"/>
          <p:cNvSpPr>
            <a:spLocks noGrp="1"/>
          </p:cNvSpPr>
          <p:nvPr>
            <p:ph type="dt" sz="half" idx="10"/>
          </p:nvPr>
        </p:nvSpPr>
        <p:spPr>
          <a:xfrm>
            <a:off x="7863904" y="6305602"/>
            <a:ext cx="965946" cy="222436"/>
          </a:xfrm>
          <a:prstGeom prst="rect">
            <a:avLst/>
          </a:prstGeom>
        </p:spPr>
        <p:txBody>
          <a:bodyPr/>
          <a:lstStyle/>
          <a:p>
            <a:endParaRPr lang="de-DE" dirty="0"/>
          </a:p>
        </p:txBody>
      </p:sp>
      <p:sp>
        <p:nvSpPr>
          <p:cNvPr id="5" name="Fußzeilenplatzhalter 4"/>
          <p:cNvSpPr>
            <a:spLocks noGrp="1"/>
          </p:cNvSpPr>
          <p:nvPr>
            <p:ph type="ftr" sz="quarter" idx="11"/>
          </p:nvPr>
        </p:nvSpPr>
        <p:spPr>
          <a:xfrm>
            <a:off x="609601" y="6289679"/>
            <a:ext cx="6128030" cy="222436"/>
          </a:xfrm>
          <a:prstGeom prst="rect">
            <a:avLst/>
          </a:prstGeom>
        </p:spPr>
        <p:txBody>
          <a:bodyPr/>
          <a:lstStyle/>
          <a:p>
            <a:endParaRPr lang="de-DE" dirty="0"/>
          </a:p>
        </p:txBody>
      </p:sp>
      <p:sp>
        <p:nvSpPr>
          <p:cNvPr id="6" name="Foliennummernplatzhalter 5"/>
          <p:cNvSpPr>
            <a:spLocks noGrp="1"/>
          </p:cNvSpPr>
          <p:nvPr>
            <p:ph type="sldNum" sz="quarter" idx="12"/>
          </p:nvPr>
        </p:nvSpPr>
        <p:spPr>
          <a:xfrm>
            <a:off x="6806397" y="6305602"/>
            <a:ext cx="918882" cy="222436"/>
          </a:xfrm>
          <a:prstGeom prst="rect">
            <a:avLst/>
          </a:prstGeom>
        </p:spPr>
        <p:txBody>
          <a:bodyPr/>
          <a:lstStyle/>
          <a:p>
            <a:fld id="{E31375A4-56A4-47D6-9801-1991572033F7}" type="slidenum">
              <a:rPr lang="de-DE" smtClean="0"/>
              <a:t>‹Nr.›</a:t>
            </a:fld>
            <a:endParaRPr lang="de-DE" dirty="0"/>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a:xfrm>
            <a:off x="1295400" y="503853"/>
            <a:ext cx="9601200" cy="978869"/>
          </a:xfrm>
        </p:spPr>
        <p:txBody>
          <a:bodyPr/>
          <a:lstStyle/>
          <a:p>
            <a:r>
              <a:rPr lang="de-DE" dirty="0"/>
              <a:t>Titelmasterformat durch Klicken bearbeiten</a:t>
            </a:r>
          </a:p>
        </p:txBody>
      </p:sp>
      <p:sp>
        <p:nvSpPr>
          <p:cNvPr id="3" name="Inhaltsplatzhalter 2"/>
          <p:cNvSpPr>
            <a:spLocks noGrp="1"/>
          </p:cNvSpPr>
          <p:nvPr>
            <p:ph idx="1"/>
          </p:nvPr>
        </p:nvSpPr>
        <p:spPr>
          <a:xfrm>
            <a:off x="1295400" y="1753985"/>
            <a:ext cx="9601200" cy="4037215"/>
          </a:xfrm>
        </p:spPr>
        <p:txBody>
          <a:bodyPr/>
          <a:lstStyle>
            <a:lvl2pPr>
              <a:defRPr sz="1600"/>
            </a:lvl2pPr>
            <a:lvl3pPr>
              <a:defRPr sz="1400"/>
            </a:lvl3pPr>
            <a:lvl4pPr>
              <a:defRPr sz="1200"/>
            </a:lvl4pPr>
            <a:lvl5pPr>
              <a:defRPr sz="1200"/>
            </a:lvl5pPr>
          </a:lstStyle>
          <a:p>
            <a:pPr lvl="0"/>
            <a:r>
              <a:rPr lang="de-DE" dirty="0"/>
              <a:t>Formatvorlagen des Textmasters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4" name="Datumsplatzhalter 3"/>
          <p:cNvSpPr>
            <a:spLocks noGrp="1"/>
          </p:cNvSpPr>
          <p:nvPr>
            <p:ph type="dt" sz="half" idx="10"/>
          </p:nvPr>
        </p:nvSpPr>
        <p:spPr>
          <a:xfrm>
            <a:off x="7863904" y="6305602"/>
            <a:ext cx="965946" cy="222436"/>
          </a:xfrm>
          <a:prstGeom prst="rect">
            <a:avLst/>
          </a:prstGeom>
        </p:spPr>
        <p:txBody>
          <a:bodyPr/>
          <a:lstStyle/>
          <a:p>
            <a:endParaRPr lang="de-DE" dirty="0"/>
          </a:p>
        </p:txBody>
      </p:sp>
      <p:sp>
        <p:nvSpPr>
          <p:cNvPr id="5" name="Fußzeilenplatzhalter 4"/>
          <p:cNvSpPr>
            <a:spLocks noGrp="1"/>
          </p:cNvSpPr>
          <p:nvPr>
            <p:ph type="ftr" sz="quarter" idx="11"/>
          </p:nvPr>
        </p:nvSpPr>
        <p:spPr>
          <a:xfrm>
            <a:off x="609601" y="6289679"/>
            <a:ext cx="6128030" cy="222436"/>
          </a:xfrm>
          <a:prstGeom prst="rect">
            <a:avLst/>
          </a:prstGeom>
        </p:spPr>
        <p:txBody>
          <a:bodyPr/>
          <a:lstStyle/>
          <a:p>
            <a:endParaRPr lang="de-DE" dirty="0"/>
          </a:p>
        </p:txBody>
      </p:sp>
      <p:sp>
        <p:nvSpPr>
          <p:cNvPr id="6" name="Foliennummernplatzhalter 5"/>
          <p:cNvSpPr>
            <a:spLocks noGrp="1"/>
          </p:cNvSpPr>
          <p:nvPr>
            <p:ph type="sldNum" sz="quarter" idx="12"/>
          </p:nvPr>
        </p:nvSpPr>
        <p:spPr>
          <a:xfrm>
            <a:off x="6806397" y="6305602"/>
            <a:ext cx="918882" cy="222436"/>
          </a:xfrm>
          <a:prstGeom prst="rect">
            <a:avLst/>
          </a:prstGeom>
        </p:spPr>
        <p:txBody>
          <a:bodyPr/>
          <a:lstStyle/>
          <a:p>
            <a:fld id="{E31375A4-56A4-47D6-9801-1991572033F7}" type="slidenum">
              <a:rPr lang="de-DE" smtClean="0"/>
              <a:t>‹Nr.›</a:t>
            </a:fld>
            <a:endParaRPr lang="de-DE" dirty="0"/>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2_Titel und Inhalt">
    <p:spTree>
      <p:nvGrpSpPr>
        <p:cNvPr id="1" name=""/>
        <p:cNvGrpSpPr/>
        <p:nvPr/>
      </p:nvGrpSpPr>
      <p:grpSpPr>
        <a:xfrm>
          <a:off x="0" y="0"/>
          <a:ext cx="0" cy="0"/>
          <a:chOff x="0" y="0"/>
          <a:chExt cx="0" cy="0"/>
        </a:xfrm>
      </p:grpSpPr>
      <p:sp>
        <p:nvSpPr>
          <p:cNvPr id="2" name="Titel 1"/>
          <p:cNvSpPr>
            <a:spLocks noGrp="1"/>
          </p:cNvSpPr>
          <p:nvPr>
            <p:ph type="title"/>
          </p:nvPr>
        </p:nvSpPr>
        <p:spPr>
          <a:xfrm>
            <a:off x="1295400" y="503853"/>
            <a:ext cx="9601200" cy="562947"/>
          </a:xfrm>
        </p:spPr>
        <p:txBody>
          <a:bodyPr/>
          <a:lstStyle/>
          <a:p>
            <a:r>
              <a:rPr lang="de-DE" dirty="0"/>
              <a:t>Titelmasterformat durch Klicken bearbeiten</a:t>
            </a:r>
          </a:p>
        </p:txBody>
      </p:sp>
      <p:sp>
        <p:nvSpPr>
          <p:cNvPr id="3" name="Inhaltsplatzhalter 2"/>
          <p:cNvSpPr>
            <a:spLocks noGrp="1"/>
          </p:cNvSpPr>
          <p:nvPr>
            <p:ph idx="1"/>
          </p:nvPr>
        </p:nvSpPr>
        <p:spPr>
          <a:xfrm>
            <a:off x="1295400" y="1066801"/>
            <a:ext cx="9601200" cy="4724400"/>
          </a:xfrm>
        </p:spPr>
        <p:txBody>
          <a:bodyPr/>
          <a:lstStyle>
            <a:lvl2pPr>
              <a:defRPr sz="1600"/>
            </a:lvl2pPr>
            <a:lvl3pPr>
              <a:defRPr sz="1400"/>
            </a:lvl3pPr>
            <a:lvl4pPr>
              <a:defRPr sz="1200"/>
            </a:lvl4pPr>
            <a:lvl5pPr>
              <a:defRPr sz="1200"/>
            </a:lvl5pPr>
          </a:lstStyle>
          <a:p>
            <a:pPr lvl="0"/>
            <a:r>
              <a:rPr lang="de-DE" dirty="0"/>
              <a:t>Formatvorlagen des Textmasters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4" name="Datumsplatzhalter 3"/>
          <p:cNvSpPr>
            <a:spLocks noGrp="1"/>
          </p:cNvSpPr>
          <p:nvPr>
            <p:ph type="dt" sz="half" idx="10"/>
          </p:nvPr>
        </p:nvSpPr>
        <p:spPr>
          <a:xfrm>
            <a:off x="7863904" y="6305602"/>
            <a:ext cx="965946" cy="222436"/>
          </a:xfrm>
          <a:prstGeom prst="rect">
            <a:avLst/>
          </a:prstGeom>
        </p:spPr>
        <p:txBody>
          <a:bodyPr/>
          <a:lstStyle/>
          <a:p>
            <a:endParaRPr lang="de-DE" dirty="0"/>
          </a:p>
        </p:txBody>
      </p:sp>
      <p:sp>
        <p:nvSpPr>
          <p:cNvPr id="5" name="Fußzeilenplatzhalter 4"/>
          <p:cNvSpPr>
            <a:spLocks noGrp="1"/>
          </p:cNvSpPr>
          <p:nvPr>
            <p:ph type="ftr" sz="quarter" idx="11"/>
          </p:nvPr>
        </p:nvSpPr>
        <p:spPr>
          <a:xfrm>
            <a:off x="609601" y="6289679"/>
            <a:ext cx="6128030" cy="222436"/>
          </a:xfrm>
          <a:prstGeom prst="rect">
            <a:avLst/>
          </a:prstGeom>
        </p:spPr>
        <p:txBody>
          <a:bodyPr/>
          <a:lstStyle/>
          <a:p>
            <a:endParaRPr lang="de-DE" dirty="0"/>
          </a:p>
        </p:txBody>
      </p:sp>
      <p:sp>
        <p:nvSpPr>
          <p:cNvPr id="6" name="Foliennummernplatzhalter 5"/>
          <p:cNvSpPr>
            <a:spLocks noGrp="1"/>
          </p:cNvSpPr>
          <p:nvPr>
            <p:ph type="sldNum" sz="quarter" idx="12"/>
          </p:nvPr>
        </p:nvSpPr>
        <p:spPr>
          <a:xfrm>
            <a:off x="6806397" y="6305602"/>
            <a:ext cx="918882" cy="222436"/>
          </a:xfrm>
          <a:prstGeom prst="rect">
            <a:avLst/>
          </a:prstGeom>
        </p:spPr>
        <p:txBody>
          <a:bodyPr/>
          <a:lstStyle/>
          <a:p>
            <a:fld id="{E31375A4-56A4-47D6-9801-1991572033F7}" type="slidenum">
              <a:rPr lang="de-DE" smtClean="0"/>
              <a:t>‹Nr.›</a:t>
            </a:fld>
            <a:endParaRPr lang="de-DE" dirty="0"/>
          </a:p>
        </p:txBody>
      </p:sp>
    </p:spTree>
    <p:extLst>
      <p:ext uri="{BB962C8B-B14F-4D97-AF65-F5344CB8AC3E}">
        <p14:creationId xmlns:p14="http://schemas.microsoft.com/office/powerpoint/2010/main" val="2665826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1_Titel und Inhalt">
    <p:spTree>
      <p:nvGrpSpPr>
        <p:cNvPr id="1" name=""/>
        <p:cNvGrpSpPr/>
        <p:nvPr/>
      </p:nvGrpSpPr>
      <p:grpSpPr>
        <a:xfrm>
          <a:off x="0" y="0"/>
          <a:ext cx="0" cy="0"/>
          <a:chOff x="0" y="0"/>
          <a:chExt cx="0" cy="0"/>
        </a:xfrm>
      </p:grpSpPr>
      <p:sp>
        <p:nvSpPr>
          <p:cNvPr id="2" name="Titel 1"/>
          <p:cNvSpPr>
            <a:spLocks noGrp="1"/>
          </p:cNvSpPr>
          <p:nvPr>
            <p:ph type="title"/>
          </p:nvPr>
        </p:nvSpPr>
        <p:spPr>
          <a:xfrm>
            <a:off x="1295400" y="503853"/>
            <a:ext cx="9601200" cy="978869"/>
          </a:xfrm>
        </p:spPr>
        <p:txBody>
          <a:bodyPr/>
          <a:lstStyle>
            <a:lvl1pPr>
              <a:defRPr>
                <a:solidFill>
                  <a:srgbClr val="0070C0"/>
                </a:solidFill>
              </a:defRPr>
            </a:lvl1pPr>
          </a:lstStyle>
          <a:p>
            <a:r>
              <a:rPr lang="de-DE" dirty="0"/>
              <a:t>Titelmasterformat durch Klicken bearbeiten</a:t>
            </a:r>
          </a:p>
        </p:txBody>
      </p:sp>
      <p:sp>
        <p:nvSpPr>
          <p:cNvPr id="3" name="Inhaltsplatzhalter 2"/>
          <p:cNvSpPr>
            <a:spLocks noGrp="1"/>
          </p:cNvSpPr>
          <p:nvPr>
            <p:ph idx="1"/>
          </p:nvPr>
        </p:nvSpPr>
        <p:spPr>
          <a:xfrm>
            <a:off x="1295400" y="1745673"/>
            <a:ext cx="9601200" cy="4045527"/>
          </a:xfrm>
        </p:spPr>
        <p:txBody>
          <a:bodyPr/>
          <a:lstStyle>
            <a:lvl1pPr marL="228600" indent="-228600">
              <a:buClr>
                <a:srgbClr val="0070C0"/>
              </a:buClr>
              <a:buFont typeface="Arial" panose="020B0604020202020204" pitchFamily="34" charset="0"/>
              <a:buChar char="•"/>
              <a:defRPr/>
            </a:lvl1pPr>
            <a:lvl2pPr marL="457200" indent="-182880">
              <a:buClr>
                <a:srgbClr val="0070C0"/>
              </a:buClr>
              <a:buFont typeface="Arial" panose="020B0604020202020204" pitchFamily="34" charset="0"/>
              <a:buChar char="•"/>
              <a:defRPr sz="1600"/>
            </a:lvl2pPr>
            <a:lvl3pPr marL="685800" indent="-179388">
              <a:buClr>
                <a:srgbClr val="0070C0"/>
              </a:buClr>
              <a:buFont typeface="Arial" panose="020B0604020202020204" pitchFamily="34" charset="0"/>
              <a:buChar char="•"/>
              <a:defRPr sz="1400"/>
            </a:lvl3pPr>
            <a:lvl4pPr marL="914400" indent="-182880">
              <a:buClr>
                <a:srgbClr val="0070C0"/>
              </a:buClr>
              <a:buFont typeface="Arial" panose="020B0604020202020204" pitchFamily="34" charset="0"/>
              <a:buChar char="•"/>
              <a:defRPr sz="1200"/>
            </a:lvl4pPr>
            <a:lvl5pPr marL="1143000" indent="-179388">
              <a:buClr>
                <a:srgbClr val="0070C0"/>
              </a:buClr>
              <a:buFont typeface="Arial" panose="020B0604020202020204" pitchFamily="34" charset="0"/>
              <a:buChar char="•"/>
              <a:defRPr sz="1200"/>
            </a:lvl5pPr>
          </a:lstStyle>
          <a:p>
            <a:pPr lvl="0"/>
            <a:r>
              <a:rPr lang="de-DE" dirty="0"/>
              <a:t>Formatvorlagen des Textmasters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4" name="Datumsplatzhalter 3"/>
          <p:cNvSpPr>
            <a:spLocks noGrp="1"/>
          </p:cNvSpPr>
          <p:nvPr>
            <p:ph type="dt" sz="half" idx="10"/>
          </p:nvPr>
        </p:nvSpPr>
        <p:spPr>
          <a:xfrm>
            <a:off x="7863904" y="6305602"/>
            <a:ext cx="965946" cy="222436"/>
          </a:xfrm>
          <a:prstGeom prst="rect">
            <a:avLst/>
          </a:prstGeom>
        </p:spPr>
        <p:txBody>
          <a:bodyPr/>
          <a:lstStyle/>
          <a:p>
            <a:endParaRPr lang="de-DE" dirty="0"/>
          </a:p>
        </p:txBody>
      </p:sp>
      <p:sp>
        <p:nvSpPr>
          <p:cNvPr id="5" name="Fußzeilenplatzhalter 4"/>
          <p:cNvSpPr>
            <a:spLocks noGrp="1"/>
          </p:cNvSpPr>
          <p:nvPr>
            <p:ph type="ftr" sz="quarter" idx="11"/>
          </p:nvPr>
        </p:nvSpPr>
        <p:spPr>
          <a:xfrm>
            <a:off x="609601" y="6289679"/>
            <a:ext cx="6128030" cy="222436"/>
          </a:xfrm>
          <a:prstGeom prst="rect">
            <a:avLst/>
          </a:prstGeom>
        </p:spPr>
        <p:txBody>
          <a:bodyPr/>
          <a:lstStyle/>
          <a:p>
            <a:endParaRPr lang="de-DE" dirty="0"/>
          </a:p>
        </p:txBody>
      </p:sp>
      <p:sp>
        <p:nvSpPr>
          <p:cNvPr id="6" name="Foliennummernplatzhalter 5"/>
          <p:cNvSpPr>
            <a:spLocks noGrp="1"/>
          </p:cNvSpPr>
          <p:nvPr>
            <p:ph type="sldNum" sz="quarter" idx="12"/>
          </p:nvPr>
        </p:nvSpPr>
        <p:spPr>
          <a:xfrm>
            <a:off x="6806397" y="6305602"/>
            <a:ext cx="918882" cy="222436"/>
          </a:xfrm>
          <a:prstGeom prst="rect">
            <a:avLst/>
          </a:prstGeom>
        </p:spPr>
        <p:txBody>
          <a:bodyPr/>
          <a:lstStyle/>
          <a:p>
            <a:fld id="{E31375A4-56A4-47D6-9801-1991572033F7}" type="slidenum">
              <a:rPr lang="de-DE" smtClean="0"/>
              <a:t>‹Nr.›</a:t>
            </a:fld>
            <a:endParaRPr lang="de-DE" dirty="0"/>
          </a:p>
        </p:txBody>
      </p:sp>
    </p:spTree>
    <p:extLst>
      <p:ext uri="{BB962C8B-B14F-4D97-AF65-F5344CB8AC3E}">
        <p14:creationId xmlns:p14="http://schemas.microsoft.com/office/powerpoint/2010/main" val="1195308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secHead" preserve="1">
  <p:cSld name="Abschnitts-überschrift">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uppieren 6"/>
          <p:cNvGrpSpPr/>
          <p:nvPr userDrawn="1"/>
        </p:nvGrpSpPr>
        <p:grpSpPr bwMode="hidden">
          <a:xfrm>
            <a:off x="-1" y="0"/>
            <a:ext cx="12192002" cy="6858000"/>
            <a:chOff x="-1" y="0"/>
            <a:chExt cx="12192002" cy="6858000"/>
          </a:xfrm>
        </p:grpSpPr>
        <p:cxnSp>
          <p:nvCxnSpPr>
            <p:cNvPr id="8" name="Gerader Verbinde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Gerader Verbinde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Gerader Verbinde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uppieren 23"/>
            <p:cNvGrpSpPr/>
            <p:nvPr userDrawn="1"/>
          </p:nvGrpSpPr>
          <p:grpSpPr bwMode="hidden">
            <a:xfrm>
              <a:off x="-1" y="0"/>
              <a:ext cx="12192001" cy="6858000"/>
              <a:chOff x="-1" y="0"/>
              <a:chExt cx="12192001" cy="6858000"/>
            </a:xfrm>
          </p:grpSpPr>
          <p:cxnSp>
            <p:nvCxnSpPr>
              <p:cNvPr id="42" name="Gerader Verbinde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Gerader Verbinde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Gerader Verbinde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Gerader Verbinde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uppieren 46"/>
              <p:cNvGrpSpPr/>
              <p:nvPr/>
            </p:nvGrpSpPr>
            <p:grpSpPr bwMode="hidden">
              <a:xfrm>
                <a:off x="6327885" y="0"/>
                <a:ext cx="5864115" cy="5898673"/>
                <a:chOff x="6327885" y="0"/>
                <a:chExt cx="5864115" cy="5898673"/>
              </a:xfrm>
            </p:grpSpPr>
            <p:cxnSp>
              <p:nvCxnSpPr>
                <p:cNvPr id="53" name="Gerader Verbinde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Gerader Verbinde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Gerader Verbinde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Gerader Verbinde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Gerader Verbinde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Gerader Verbinde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Gerader Verbinde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Gerader Verbinde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uppieren 24"/>
            <p:cNvGrpSpPr/>
            <p:nvPr userDrawn="1"/>
          </p:nvGrpSpPr>
          <p:grpSpPr bwMode="hidden">
            <a:xfrm flipH="1">
              <a:off x="0" y="0"/>
              <a:ext cx="12192001" cy="6858000"/>
              <a:chOff x="-1" y="0"/>
              <a:chExt cx="12192001" cy="6858000"/>
            </a:xfrm>
          </p:grpSpPr>
          <p:cxnSp>
            <p:nvCxnSpPr>
              <p:cNvPr id="26" name="Gerader Verbinde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Gerader Verbinde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Gerader Verbinde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uppieren 30"/>
              <p:cNvGrpSpPr/>
              <p:nvPr/>
            </p:nvGrpSpPr>
            <p:grpSpPr bwMode="hidden">
              <a:xfrm>
                <a:off x="6327885" y="0"/>
                <a:ext cx="5864115" cy="5898673"/>
                <a:chOff x="6327885" y="0"/>
                <a:chExt cx="5864115" cy="5898673"/>
              </a:xfrm>
            </p:grpSpPr>
            <p:cxnSp>
              <p:nvCxnSpPr>
                <p:cNvPr id="37" name="Gerader Verbinde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Gerader Verbinde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Gerader Verbinde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Gerader Verbinde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Gerader Verbinde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Gerader Verbinde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Gerader Verbinde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Gerader Verbinde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el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de-DE"/>
              <a:t>Titelmasterformat durch Klicken bearbeiten</a:t>
            </a:r>
            <a:endParaRPr lang="de-DE" dirty="0"/>
          </a:p>
        </p:txBody>
      </p:sp>
      <p:sp>
        <p:nvSpPr>
          <p:cNvPr id="3" name="Textplatzhalt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de-DE"/>
              <a:t>Formatvorlagen des Textmasters bearbeiten</a:t>
            </a:r>
          </a:p>
        </p:txBody>
      </p:sp>
      <p:cxnSp>
        <p:nvCxnSpPr>
          <p:cNvPr id="58" name="Gerader Verbinde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DE" dirty="0"/>
          </a:p>
        </p:txBody>
      </p:sp>
      <p:sp>
        <p:nvSpPr>
          <p:cNvPr id="3" name="Inhaltsplatzhalt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4" name="Inhaltsplatzhalt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DE" dirty="0"/>
          </a:p>
        </p:txBody>
      </p:sp>
      <p:sp>
        <p:nvSpPr>
          <p:cNvPr id="3" name="Textplatzhalt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4" name="Inhaltsplatzhalt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5" name="Textplatzhalt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6" name="Inhaltsplatzhalt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7" name="Datumsplatzhalter 6"/>
          <p:cNvSpPr>
            <a:spLocks noGrp="1"/>
          </p:cNvSpPr>
          <p:nvPr>
            <p:ph type="dt" sz="half" idx="10"/>
          </p:nvPr>
        </p:nvSpPr>
        <p:spPr>
          <a:xfrm>
            <a:off x="7863904" y="6305602"/>
            <a:ext cx="965946" cy="222436"/>
          </a:xfrm>
          <a:prstGeom prst="rect">
            <a:avLst/>
          </a:prstGeom>
        </p:spPr>
        <p:txBody>
          <a:bodyPr/>
          <a:lstStyle/>
          <a:p>
            <a:endParaRPr lang="de-DE" dirty="0"/>
          </a:p>
        </p:txBody>
      </p:sp>
      <p:sp>
        <p:nvSpPr>
          <p:cNvPr id="8" name="Fußzeilenplatzhalter 7"/>
          <p:cNvSpPr>
            <a:spLocks noGrp="1"/>
          </p:cNvSpPr>
          <p:nvPr>
            <p:ph type="ftr" sz="quarter" idx="11"/>
          </p:nvPr>
        </p:nvSpPr>
        <p:spPr>
          <a:xfrm>
            <a:off x="609601" y="6289679"/>
            <a:ext cx="6128030" cy="222436"/>
          </a:xfrm>
          <a:prstGeom prst="rect">
            <a:avLst/>
          </a:prstGeom>
        </p:spPr>
        <p:txBody>
          <a:bodyPr/>
          <a:lstStyle/>
          <a:p>
            <a:endParaRPr lang="de-DE" dirty="0"/>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DE" dirty="0"/>
          </a:p>
        </p:txBody>
      </p:sp>
      <p:sp>
        <p:nvSpPr>
          <p:cNvPr id="3" name="Datumsplatzhalter 2"/>
          <p:cNvSpPr>
            <a:spLocks noGrp="1"/>
          </p:cNvSpPr>
          <p:nvPr>
            <p:ph type="dt" sz="half" idx="10"/>
          </p:nvPr>
        </p:nvSpPr>
        <p:spPr>
          <a:xfrm>
            <a:off x="7863904" y="6305602"/>
            <a:ext cx="965946" cy="222436"/>
          </a:xfrm>
          <a:prstGeom prst="rect">
            <a:avLst/>
          </a:prstGeom>
        </p:spPr>
        <p:txBody>
          <a:bodyPr/>
          <a:lstStyle/>
          <a:p>
            <a:endParaRPr lang="de-DE" dirty="0"/>
          </a:p>
        </p:txBody>
      </p:sp>
      <p:sp>
        <p:nvSpPr>
          <p:cNvPr id="4" name="Fußzeilenplatzhalter 3"/>
          <p:cNvSpPr>
            <a:spLocks noGrp="1"/>
          </p:cNvSpPr>
          <p:nvPr>
            <p:ph type="ftr" sz="quarter" idx="11"/>
          </p:nvPr>
        </p:nvSpPr>
        <p:spPr>
          <a:xfrm>
            <a:off x="609601" y="6289679"/>
            <a:ext cx="6128030" cy="222436"/>
          </a:xfrm>
          <a:prstGeom prst="rect">
            <a:avLst/>
          </a:prstGeom>
        </p:spPr>
        <p:txBody>
          <a:bodyPr/>
          <a:lstStyle/>
          <a:p>
            <a:endParaRPr lang="de-DE" dirty="0"/>
          </a:p>
        </p:txBody>
      </p:sp>
      <p:sp>
        <p:nvSpPr>
          <p:cNvPr id="5" name="Foliennummernplatzhalter 4"/>
          <p:cNvSpPr>
            <a:spLocks noGrp="1"/>
          </p:cNvSpPr>
          <p:nvPr>
            <p:ph type="sldNum" sz="quarter" idx="12"/>
          </p:nvPr>
        </p:nvSpPr>
        <p:spPr>
          <a:xfrm>
            <a:off x="6806397" y="6305602"/>
            <a:ext cx="918882" cy="222436"/>
          </a:xfrm>
          <a:prstGeom prst="rect">
            <a:avLst/>
          </a:prstGeom>
        </p:spPr>
        <p:txBody>
          <a:bodyPr/>
          <a:lstStyle/>
          <a:p>
            <a:fld id="{E31375A4-56A4-47D6-9801-1991572033F7}" type="slidenum">
              <a:rPr lang="de-DE" smtClean="0"/>
              <a:t>‹Nr.›</a:t>
            </a:fld>
            <a:endParaRPr lang="de-DE" dirty="0"/>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grpSp>
        <p:nvGrpSpPr>
          <p:cNvPr id="161" name="Gruppieren 160"/>
          <p:cNvGrpSpPr/>
          <p:nvPr userDrawn="1"/>
        </p:nvGrpSpPr>
        <p:grpSpPr bwMode="hidden">
          <a:xfrm>
            <a:off x="-1" y="0"/>
            <a:ext cx="12192002" cy="6858000"/>
            <a:chOff x="-1" y="0"/>
            <a:chExt cx="12192002" cy="6858000"/>
          </a:xfrm>
        </p:grpSpPr>
        <p:cxnSp>
          <p:nvCxnSpPr>
            <p:cNvPr id="162" name="Gerader Verbinder 161"/>
            <p:cNvCxnSpPr/>
            <p:nvPr/>
          </p:nvCxnSpPr>
          <p:spPr bwMode="hidden">
            <a:xfrm>
              <a:off x="61019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3" name="Gerader Verbinder 162"/>
            <p:cNvCxnSpPr/>
            <p:nvPr/>
          </p:nvCxnSpPr>
          <p:spPr bwMode="hidden">
            <a:xfrm>
              <a:off x="182933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4" name="Gerader Verbinder 163"/>
            <p:cNvCxnSpPr/>
            <p:nvPr/>
          </p:nvCxnSpPr>
          <p:spPr bwMode="hidden">
            <a:xfrm>
              <a:off x="304847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5" name="Gerader Verbinder 164"/>
            <p:cNvCxnSpPr/>
            <p:nvPr/>
          </p:nvCxnSpPr>
          <p:spPr bwMode="hidden">
            <a:xfrm>
              <a:off x="426760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6" name="Gerader Verbinder 165"/>
            <p:cNvCxnSpPr/>
            <p:nvPr/>
          </p:nvCxnSpPr>
          <p:spPr bwMode="hidden">
            <a:xfrm>
              <a:off x="548674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7" name="Gerader Verbinder 166"/>
            <p:cNvCxnSpPr/>
            <p:nvPr/>
          </p:nvCxnSpPr>
          <p:spPr bwMode="hidden">
            <a:xfrm>
              <a:off x="670588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8" name="Gerader Verbinder 167"/>
            <p:cNvCxnSpPr/>
            <p:nvPr/>
          </p:nvCxnSpPr>
          <p:spPr bwMode="hidden">
            <a:xfrm>
              <a:off x="792502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9" name="Gerader Verbinder 168"/>
            <p:cNvCxnSpPr/>
            <p:nvPr/>
          </p:nvCxnSpPr>
          <p:spPr bwMode="hidden">
            <a:xfrm>
              <a:off x="914416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0" name="Gerader Verbinder 169"/>
            <p:cNvCxnSpPr/>
            <p:nvPr/>
          </p:nvCxnSpPr>
          <p:spPr bwMode="hidden">
            <a:xfrm>
              <a:off x="1036329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1" name="Gerader Verbinder 170"/>
            <p:cNvCxnSpPr/>
            <p:nvPr/>
          </p:nvCxnSpPr>
          <p:spPr bwMode="hidden">
            <a:xfrm>
              <a:off x="1158243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2" name="Gerader Verbinder 171"/>
            <p:cNvCxnSpPr/>
            <p:nvPr/>
          </p:nvCxnSpPr>
          <p:spPr bwMode="hidden">
            <a:xfrm>
              <a:off x="2819" y="38648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3" name="Gerader Verbinder 172"/>
            <p:cNvCxnSpPr/>
            <p:nvPr/>
          </p:nvCxnSpPr>
          <p:spPr bwMode="hidden">
            <a:xfrm>
              <a:off x="2819" y="1611181"/>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4" name="Gerader Verbinder 173"/>
            <p:cNvCxnSpPr/>
            <p:nvPr/>
          </p:nvCxnSpPr>
          <p:spPr bwMode="hidden">
            <a:xfrm>
              <a:off x="2819" y="2835877"/>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5" name="Gerader Verbinder 174"/>
            <p:cNvCxnSpPr/>
            <p:nvPr/>
          </p:nvCxnSpPr>
          <p:spPr bwMode="hidden">
            <a:xfrm>
              <a:off x="2819" y="4060573"/>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6" name="Gerader Verbinder 175"/>
            <p:cNvCxnSpPr/>
            <p:nvPr/>
          </p:nvCxnSpPr>
          <p:spPr bwMode="hidden">
            <a:xfrm>
              <a:off x="2819" y="5285269"/>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7" name="Gerader Verbinder 176"/>
            <p:cNvCxnSpPr/>
            <p:nvPr/>
          </p:nvCxnSpPr>
          <p:spPr bwMode="hidden">
            <a:xfrm>
              <a:off x="2819" y="650996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78" name="Gruppieren 177"/>
            <p:cNvGrpSpPr/>
            <p:nvPr userDrawn="1"/>
          </p:nvGrpSpPr>
          <p:grpSpPr bwMode="hidden">
            <a:xfrm>
              <a:off x="-1" y="0"/>
              <a:ext cx="12192001" cy="6858000"/>
              <a:chOff x="-1" y="0"/>
              <a:chExt cx="12192001" cy="6858000"/>
            </a:xfrm>
          </p:grpSpPr>
          <p:cxnSp>
            <p:nvCxnSpPr>
              <p:cNvPr id="196" name="Gerader Verbinder 195"/>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7" name="Gerader Verbinder 196"/>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8" name="Gerader Verbinder 197"/>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9" name="Gerader Verbinder 198"/>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0" name="Gerader Verbinder 199"/>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201" name="Gruppieren 200"/>
              <p:cNvGrpSpPr/>
              <p:nvPr/>
            </p:nvGrpSpPr>
            <p:grpSpPr bwMode="hidden">
              <a:xfrm>
                <a:off x="6327885" y="0"/>
                <a:ext cx="5864115" cy="5898673"/>
                <a:chOff x="6327885" y="0"/>
                <a:chExt cx="5864115" cy="5898673"/>
              </a:xfrm>
            </p:grpSpPr>
            <p:cxnSp>
              <p:nvCxnSpPr>
                <p:cNvPr id="207" name="Gerader Verbinder 206"/>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8" name="Gerader Verbinder 207"/>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9" name="Gerader Verbinder 208"/>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0" name="Gerader Verbinder 209"/>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1" name="Gerader Verbinder 210"/>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202" name="Gerader Verbinder 201"/>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3" name="Gerader Verbinder 202"/>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4" name="Gerader Verbinder 203"/>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5" name="Gerader Verbinder 204"/>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6" name="Gerader Verbinder 205"/>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nvGrpSpPr>
            <p:cNvPr id="179" name="Gruppieren 178"/>
            <p:cNvGrpSpPr/>
            <p:nvPr userDrawn="1"/>
          </p:nvGrpSpPr>
          <p:grpSpPr bwMode="hidden">
            <a:xfrm flipH="1">
              <a:off x="0" y="0"/>
              <a:ext cx="12192001" cy="6858000"/>
              <a:chOff x="-1" y="0"/>
              <a:chExt cx="12192001" cy="6858000"/>
            </a:xfrm>
          </p:grpSpPr>
          <p:cxnSp>
            <p:nvCxnSpPr>
              <p:cNvPr id="180" name="Gerader Verbinder 179"/>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1" name="Gerader Verbinder 180"/>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2" name="Gerader Verbinder 181"/>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3" name="Gerader Verbinder 182"/>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4" name="Gerader Verbinder 183"/>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85" name="Gruppieren 184"/>
              <p:cNvGrpSpPr/>
              <p:nvPr/>
            </p:nvGrpSpPr>
            <p:grpSpPr bwMode="hidden">
              <a:xfrm>
                <a:off x="6327885" y="0"/>
                <a:ext cx="5864115" cy="5898673"/>
                <a:chOff x="6327885" y="0"/>
                <a:chExt cx="5864115" cy="5898673"/>
              </a:xfrm>
            </p:grpSpPr>
            <p:cxnSp>
              <p:nvCxnSpPr>
                <p:cNvPr id="191" name="Gerader Verbinder 190"/>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2" name="Gerader Verbinder 191"/>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3" name="Gerader Verbinder 192"/>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4" name="Gerader Verbinder 193"/>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5" name="Gerader Verbinder 194"/>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186" name="Gerader Verbinder 185"/>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7" name="Gerader Verbinder 186"/>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8" name="Gerader Verbinder 187"/>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9" name="Gerader Verbinder 188"/>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0" name="Gerader Verbinder 189"/>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sp>
        <p:nvSpPr>
          <p:cNvPr id="212" name="Datumsplatzhalter 211"/>
          <p:cNvSpPr>
            <a:spLocks noGrp="1"/>
          </p:cNvSpPr>
          <p:nvPr>
            <p:ph type="dt" sz="half" idx="10"/>
          </p:nvPr>
        </p:nvSpPr>
        <p:spPr>
          <a:xfrm>
            <a:off x="7863904" y="6305602"/>
            <a:ext cx="965946" cy="222436"/>
          </a:xfrm>
          <a:prstGeom prst="rect">
            <a:avLst/>
          </a:prstGeom>
        </p:spPr>
        <p:txBody>
          <a:bodyPr/>
          <a:lstStyle/>
          <a:p>
            <a:endParaRPr lang="de-DE" dirty="0"/>
          </a:p>
        </p:txBody>
      </p:sp>
      <p:sp>
        <p:nvSpPr>
          <p:cNvPr id="213" name="Fußzeilenplatzhalter 212"/>
          <p:cNvSpPr>
            <a:spLocks noGrp="1"/>
          </p:cNvSpPr>
          <p:nvPr>
            <p:ph type="ftr" sz="quarter" idx="11"/>
          </p:nvPr>
        </p:nvSpPr>
        <p:spPr>
          <a:xfrm>
            <a:off x="609601" y="6289679"/>
            <a:ext cx="6128030" cy="222436"/>
          </a:xfrm>
          <a:prstGeom prst="rect">
            <a:avLst/>
          </a:prstGeom>
        </p:spPr>
        <p:txBody>
          <a:bodyPr/>
          <a:lstStyle/>
          <a:p>
            <a:endParaRPr lang="de-DE" dirty="0"/>
          </a:p>
        </p:txBody>
      </p:sp>
      <p:sp>
        <p:nvSpPr>
          <p:cNvPr id="214" name="Foliennummernplatzhalter 213"/>
          <p:cNvSpPr>
            <a:spLocks noGrp="1"/>
          </p:cNvSpPr>
          <p:nvPr>
            <p:ph type="sldNum" sz="quarter" idx="12"/>
          </p:nvPr>
        </p:nvSpPr>
        <p:spPr>
          <a:xfrm>
            <a:off x="6806397" y="6305602"/>
            <a:ext cx="918882" cy="222436"/>
          </a:xfrm>
          <a:prstGeom prst="rect">
            <a:avLst/>
          </a:prstGeom>
        </p:spPr>
        <p:txBody>
          <a:bodyPr/>
          <a:lstStyle/>
          <a:p>
            <a:fld id="{E31375A4-56A4-47D6-9801-1991572033F7}" type="slidenum">
              <a:rPr lang="de-DE" smtClean="0"/>
              <a:pPr/>
              <a:t>‹Nr.›</a:t>
            </a:fld>
            <a:endParaRPr lang="de-DE" dirty="0"/>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theme" Target="../theme/theme2.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pic>
        <p:nvPicPr>
          <p:cNvPr id="10" name="Grafik 9">
            <a:extLst>
              <a:ext uri="{FF2B5EF4-FFF2-40B4-BE49-F238E27FC236}">
                <a16:creationId xmlns="" xmlns:a16="http://schemas.microsoft.com/office/drawing/2014/main" id="{F122DA5F-F369-425E-9800-5E085E2248B1}"/>
              </a:ext>
            </a:extLst>
          </p:cNvPr>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139012" y="6263928"/>
            <a:ext cx="809269" cy="479831"/>
          </a:xfrm>
          <a:prstGeom prst="rect">
            <a:avLst/>
          </a:prstGeom>
        </p:spPr>
      </p:pic>
      <p:sp>
        <p:nvSpPr>
          <p:cNvPr id="2" name="Titelplatzhalt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de-DE" dirty="0"/>
              <a:t>Titelmasterformat durch Klicken bearbeiten</a:t>
            </a:r>
          </a:p>
        </p:txBody>
      </p:sp>
      <p:sp>
        <p:nvSpPr>
          <p:cNvPr id="3" name="Textplatzhalt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pic>
        <p:nvPicPr>
          <p:cNvPr id="12" name="Grafik 11">
            <a:extLst>
              <a:ext uri="{FF2B5EF4-FFF2-40B4-BE49-F238E27FC236}">
                <a16:creationId xmlns="" xmlns:a16="http://schemas.microsoft.com/office/drawing/2014/main" id="{5F1B4320-4208-4F94-8ACA-7CFD09946D5A}"/>
              </a:ext>
            </a:extLst>
          </p:cNvPr>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9107101" y="6251393"/>
            <a:ext cx="2475299" cy="405787"/>
          </a:xfrm>
          <a:prstGeom prst="rect">
            <a:avLst/>
          </a:prstGeom>
        </p:spPr>
      </p:pic>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2" r:id="rId3"/>
    <p:sldLayoutId id="2147483671" r:id="rId4"/>
    <p:sldLayoutId id="2147483651" r:id="rId5"/>
    <p:sldLayoutId id="2147483652" r:id="rId6"/>
    <p:sldLayoutId id="2147483653" r:id="rId7"/>
    <p:sldLayoutId id="2147483654" r:id="rId8"/>
    <p:sldLayoutId id="2147483655" r:id="rId9"/>
    <p:sldLayoutId id="2147483656" r:id="rId10"/>
    <p:sldLayoutId id="2147483669" r:id="rId11"/>
    <p:sldLayoutId id="2147483658" r:id="rId12"/>
    <p:sldLayoutId id="2147483659"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3200" b="1"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8pPr>
      <a:lvl9pPr marL="20574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orient="horz" pos="2160" userDrawn="1">
          <p15:clr>
            <a:srgbClr val="F26B43"/>
          </p15:clr>
        </p15:guide>
        <p15:guide id="2"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pic>
        <p:nvPicPr>
          <p:cNvPr id="10" name="Grafik 9">
            <a:extLst>
              <a:ext uri="{FF2B5EF4-FFF2-40B4-BE49-F238E27FC236}">
                <a16:creationId xmlns="" xmlns:a16="http://schemas.microsoft.com/office/drawing/2014/main" id="{F122DA5F-F369-425E-9800-5E085E2248B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9012" y="6263928"/>
            <a:ext cx="809269" cy="479831"/>
          </a:xfrm>
          <a:prstGeom prst="rect">
            <a:avLst/>
          </a:prstGeom>
        </p:spPr>
      </p:pic>
      <p:pic>
        <p:nvPicPr>
          <p:cNvPr id="8" name="Grafik 7">
            <a:extLst>
              <a:ext uri="{FF2B5EF4-FFF2-40B4-BE49-F238E27FC236}">
                <a16:creationId xmlns="" xmlns:a16="http://schemas.microsoft.com/office/drawing/2014/main" id="{2315CBF1-215D-4204-9F59-A73A1B18F7C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15293" y="91705"/>
            <a:ext cx="1567156" cy="940293"/>
          </a:xfrm>
          <a:prstGeom prst="rect">
            <a:avLst/>
          </a:prstGeom>
        </p:spPr>
      </p:pic>
      <p:sp>
        <p:nvSpPr>
          <p:cNvPr id="2" name="Titelplatzhalt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de-DE" dirty="0"/>
              <a:t>Titelmasterformat durch Klicken bearbeiten</a:t>
            </a:r>
          </a:p>
        </p:txBody>
      </p:sp>
      <p:sp>
        <p:nvSpPr>
          <p:cNvPr id="3" name="Textplatzhalt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cxnSp>
        <p:nvCxnSpPr>
          <p:cNvPr id="148" name="Gerader Verbinder 147"/>
          <p:cNvCxnSpPr/>
          <p:nvPr userDrawn="1"/>
        </p:nvCxnSpPr>
        <p:spPr>
          <a:xfrm>
            <a:off x="609600" y="6172200"/>
            <a:ext cx="10972800" cy="0"/>
          </a:xfrm>
          <a:prstGeom prst="line">
            <a:avLst/>
          </a:prstGeom>
          <a:ln w="12700"/>
        </p:spPr>
        <p:style>
          <a:lnRef idx="1">
            <a:schemeClr val="accent1"/>
          </a:lnRef>
          <a:fillRef idx="0">
            <a:schemeClr val="accent1"/>
          </a:fillRef>
          <a:effectRef idx="0">
            <a:schemeClr val="accent1"/>
          </a:effectRef>
          <a:fontRef idx="minor">
            <a:schemeClr val="tx1"/>
          </a:fontRef>
        </p:style>
      </p:cxnSp>
      <p:pic>
        <p:nvPicPr>
          <p:cNvPr id="12" name="Grafik 11">
            <a:extLst>
              <a:ext uri="{FF2B5EF4-FFF2-40B4-BE49-F238E27FC236}">
                <a16:creationId xmlns="" xmlns:a16="http://schemas.microsoft.com/office/drawing/2014/main" id="{5F1B4320-4208-4F94-8ACA-7CFD09946D5A}"/>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107101" y="6263928"/>
            <a:ext cx="2475299" cy="405787"/>
          </a:xfrm>
          <a:prstGeom prst="rect">
            <a:avLst/>
          </a:prstGeom>
        </p:spPr>
      </p:pic>
    </p:spTree>
    <p:extLst>
      <p:ext uri="{BB962C8B-B14F-4D97-AF65-F5344CB8AC3E}">
        <p14:creationId xmlns:p14="http://schemas.microsoft.com/office/powerpoint/2010/main" val="4153210659"/>
      </p:ext>
    </p:extLst>
  </p:cSld>
  <p:clrMap bg1="lt1" tx1="dk1" bg2="lt2" tx2="dk2" accent1="accent1" accent2="accent2" accent3="accent3" accent4="accent4" accent5="accent5" accent6="accent6" hlink="hlink" folHlink="folHlink"/>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3200" b="1"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8pPr>
      <a:lvl9pPr marL="20574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75.emf"/><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8.png"/></Relationships>
</file>

<file path=ppt/slides/_rels/slide112.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1.png"/></Relationships>
</file>

<file path=ppt/slides/_rels/slide114.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3.png"/></Relationships>
</file>

<file path=ppt/slides/_rels/slide115.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8.png"/></Relationships>
</file>

<file path=ppt/slides/_rels/slide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3" Type="http://schemas.openxmlformats.org/officeDocument/2006/relationships/image" Target="../media/image108.gif"/><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3" Type="http://schemas.openxmlformats.org/officeDocument/2006/relationships/image" Target="../media/image112.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113.png"/></Relationships>
</file>

<file path=ppt/slides/_rels/slide163.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114.png"/></Relationships>
</file>

<file path=ppt/slides/_rels/slide165.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114.png"/></Relationships>
</file>

<file path=ppt/slides/_rels/slide166.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image" Target="../media/image114.png"/></Relationships>
</file>

<file path=ppt/slides/_rels/slide167.xml.rels><?xml version="1.0" encoding="UTF-8" standalone="yes"?>
<Relationships xmlns="http://schemas.openxmlformats.org/package/2006/relationships"><Relationship Id="rId3" Type="http://schemas.openxmlformats.org/officeDocument/2006/relationships/image" Target="../media/image118.png"/><Relationship Id="rId2" Type="http://schemas.openxmlformats.org/officeDocument/2006/relationships/notesSlide" Target="../notesSlides/notesSlide52.xml"/><Relationship Id="rId1" Type="http://schemas.openxmlformats.org/officeDocument/2006/relationships/slideLayout" Target="../slideLayouts/slideLayout2.xml"/><Relationship Id="rId4" Type="http://schemas.openxmlformats.org/officeDocument/2006/relationships/image" Target="../media/image114.png"/></Relationships>
</file>

<file path=ppt/slides/_rels/slide168.xml.rels><?xml version="1.0" encoding="UTF-8" standalone="yes"?>
<Relationships xmlns="http://schemas.openxmlformats.org/package/2006/relationships"><Relationship Id="rId3" Type="http://schemas.openxmlformats.org/officeDocument/2006/relationships/image" Target="../media/image119.jpg"/><Relationship Id="rId2" Type="http://schemas.openxmlformats.org/officeDocument/2006/relationships/notesSlide" Target="../notesSlides/notesSlide53.xml"/><Relationship Id="rId1" Type="http://schemas.openxmlformats.org/officeDocument/2006/relationships/slideLayout" Target="../slideLayouts/slideLayout2.xml"/><Relationship Id="rId5" Type="http://schemas.openxmlformats.org/officeDocument/2006/relationships/image" Target="../media/image120.jpg"/><Relationship Id="rId4" Type="http://schemas.openxmlformats.org/officeDocument/2006/relationships/image" Target="../media/image113.png"/></Relationships>
</file>

<file path=ppt/slides/_rels/slide169.xml.rels><?xml version="1.0" encoding="UTF-8" standalone="yes"?>
<Relationships xmlns="http://schemas.openxmlformats.org/package/2006/relationships"><Relationship Id="rId3" Type="http://schemas.openxmlformats.org/officeDocument/2006/relationships/image" Target="../media/image121.jpeg"/><Relationship Id="rId2" Type="http://schemas.openxmlformats.org/officeDocument/2006/relationships/notesSlide" Target="../notesSlides/notesSlide54.xml"/><Relationship Id="rId1" Type="http://schemas.openxmlformats.org/officeDocument/2006/relationships/slideLayout" Target="../slideLayouts/slideLayout2.xml"/><Relationship Id="rId4" Type="http://schemas.openxmlformats.org/officeDocument/2006/relationships/image" Target="../media/image1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3" Type="http://schemas.openxmlformats.org/officeDocument/2006/relationships/image" Target="../media/image119.jp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3" Type="http://schemas.openxmlformats.org/officeDocument/2006/relationships/image" Target="../media/image119.jpg"/><Relationship Id="rId2" Type="http://schemas.openxmlformats.org/officeDocument/2006/relationships/notesSlide" Target="../notesSlides/notesSlide56.xml"/><Relationship Id="rId1" Type="http://schemas.openxmlformats.org/officeDocument/2006/relationships/slideLayout" Target="../slideLayouts/slideLayout2.xml"/><Relationship Id="rId4" Type="http://schemas.openxmlformats.org/officeDocument/2006/relationships/image" Target="../media/image123.png"/></Relationships>
</file>

<file path=ppt/slides/_rels/slide172.xml.rels><?xml version="1.0" encoding="UTF-8" standalone="yes"?>
<Relationships xmlns="http://schemas.openxmlformats.org/package/2006/relationships"><Relationship Id="rId3" Type="http://schemas.openxmlformats.org/officeDocument/2006/relationships/image" Target="../media/image124.png"/><Relationship Id="rId2" Type="http://schemas.openxmlformats.org/officeDocument/2006/relationships/notesSlide" Target="../notesSlides/notesSlide57.xml"/><Relationship Id="rId1" Type="http://schemas.openxmlformats.org/officeDocument/2006/relationships/slideLayout" Target="../slideLayouts/slideLayout2.xml"/><Relationship Id="rId5" Type="http://schemas.openxmlformats.org/officeDocument/2006/relationships/image" Target="../media/image125.png"/><Relationship Id="rId4" Type="http://schemas.openxmlformats.org/officeDocument/2006/relationships/image" Target="../media/image112.png"/></Relationships>
</file>

<file path=ppt/slides/_rels/slide173.xml.rels><?xml version="1.0" encoding="UTF-8" standalone="yes"?>
<Relationships xmlns="http://schemas.openxmlformats.org/package/2006/relationships"><Relationship Id="rId3" Type="http://schemas.openxmlformats.org/officeDocument/2006/relationships/image" Target="../media/image124.png"/><Relationship Id="rId2" Type="http://schemas.openxmlformats.org/officeDocument/2006/relationships/notesSlide" Target="../notesSlides/notesSlide58.xml"/><Relationship Id="rId1" Type="http://schemas.openxmlformats.org/officeDocument/2006/relationships/slideLayout" Target="../slideLayouts/slideLayout2.xml"/><Relationship Id="rId5" Type="http://schemas.openxmlformats.org/officeDocument/2006/relationships/image" Target="../media/image126.png"/><Relationship Id="rId4" Type="http://schemas.openxmlformats.org/officeDocument/2006/relationships/image" Target="../media/image112.png"/></Relationships>
</file>

<file path=ppt/slides/_rels/slide174.xml.rels><?xml version="1.0" encoding="UTF-8" standalone="yes"?>
<Relationships xmlns="http://schemas.openxmlformats.org/package/2006/relationships"><Relationship Id="rId3" Type="http://schemas.openxmlformats.org/officeDocument/2006/relationships/image" Target="../media/image124.png"/><Relationship Id="rId2" Type="http://schemas.openxmlformats.org/officeDocument/2006/relationships/notesSlide" Target="../notesSlides/notesSlide59.xml"/><Relationship Id="rId1" Type="http://schemas.openxmlformats.org/officeDocument/2006/relationships/slideLayout" Target="../slideLayouts/slideLayout2.xml"/><Relationship Id="rId5" Type="http://schemas.openxmlformats.org/officeDocument/2006/relationships/image" Target="../media/image127.png"/><Relationship Id="rId4" Type="http://schemas.openxmlformats.org/officeDocument/2006/relationships/image" Target="../media/image112.png"/></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martinfowler.com/articles/microservice-trade-offs.html" TargetMode="External"/><Relationship Id="rId2" Type="http://schemas.openxmlformats.org/officeDocument/2006/relationships/hyperlink" Target="https://martinfowler.com/articles/microservices.html"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hyperlink" Target="http://myserver/customers/123" TargetMode="Externa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1293845" y="1909346"/>
            <a:ext cx="9604309" cy="3383280"/>
          </a:xfrm>
        </p:spPr>
        <p:txBody>
          <a:bodyPr/>
          <a:lstStyle/>
          <a:p>
            <a:pPr algn="l" defTabSz="914400">
              <a:lnSpc>
                <a:spcPct val="76000"/>
              </a:lnSpc>
              <a:spcBef>
                <a:spcPct val="0"/>
              </a:spcBef>
              <a:buNone/>
            </a:pPr>
            <a:r>
              <a:rPr lang="de-DE" dirty="0" err="1" smtClean="0">
                <a:solidFill>
                  <a:srgbClr val="2D2E2D"/>
                </a:solidFill>
                <a:latin typeface="Arial"/>
              </a:rPr>
              <a:t>Microservices</a:t>
            </a:r>
            <a:endParaRPr lang="de-DE" dirty="0"/>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728624" y="749036"/>
            <a:ext cx="9601200" cy="664547"/>
          </a:xfrm>
        </p:spPr>
        <p:txBody>
          <a:bodyPr>
            <a:normAutofit/>
          </a:bodyPr>
          <a:lstStyle/>
          <a:p>
            <a:r>
              <a:rPr lang="de-DE" dirty="0"/>
              <a:t>Software Architekturen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486798" y="1580173"/>
            <a:ext cx="9601200" cy="4392291"/>
          </a:xfrm>
        </p:spPr>
        <p:txBody>
          <a:bodyPr>
            <a:normAutofit/>
          </a:bodyPr>
          <a:lstStyle/>
          <a:p>
            <a:pPr marL="274320" lvl="1" indent="0">
              <a:buNone/>
            </a:pPr>
            <a:r>
              <a:rPr lang="de-DE" sz="3200" dirty="0"/>
              <a:t>Web Architektur</a:t>
            </a:r>
          </a:p>
          <a:p>
            <a:pPr lvl="1"/>
            <a:r>
              <a:rPr lang="de-DE" sz="2400" dirty="0"/>
              <a:t>Ähnlich der Client-Server </a:t>
            </a:r>
            <a:br>
              <a:rPr lang="de-DE" sz="2400" dirty="0"/>
            </a:br>
            <a:r>
              <a:rPr lang="de-DE" sz="2400" dirty="0"/>
              <a:t>Architektur</a:t>
            </a:r>
          </a:p>
          <a:p>
            <a:pPr lvl="1"/>
            <a:r>
              <a:rPr lang="de-DE" sz="2400" dirty="0"/>
              <a:t>Client ist ein Web Browser</a:t>
            </a:r>
          </a:p>
          <a:p>
            <a:pPr lvl="1"/>
            <a:endParaRPr lang="de-DE" sz="3200" dirty="0"/>
          </a:p>
          <a:p>
            <a:pPr lvl="1"/>
            <a:endParaRPr lang="de-DE" sz="3200" dirty="0"/>
          </a:p>
          <a:p>
            <a:pPr marL="274320" lvl="1" indent="0">
              <a:buNone/>
            </a:pPr>
            <a:endParaRPr lang="de-DE" dirty="0"/>
          </a:p>
          <a:p>
            <a:pPr lvl="1"/>
            <a:endParaRPr lang="de-DE" dirty="0"/>
          </a:p>
        </p:txBody>
      </p:sp>
      <p:pic>
        <p:nvPicPr>
          <p:cNvPr id="4" name="Grafik 3"/>
          <p:cNvPicPr>
            <a:picLocks noChangeAspect="1"/>
          </p:cNvPicPr>
          <p:nvPr/>
        </p:nvPicPr>
        <p:blipFill>
          <a:blip r:embed="rId2"/>
          <a:stretch>
            <a:fillRect/>
          </a:stretch>
        </p:blipFill>
        <p:spPr>
          <a:xfrm>
            <a:off x="5529224" y="1213914"/>
            <a:ext cx="6204137" cy="4460400"/>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10</a:t>
            </a:fld>
            <a:endParaRPr lang="de-DE" dirty="0"/>
          </a:p>
        </p:txBody>
      </p:sp>
    </p:spTree>
    <p:extLst>
      <p:ext uri="{BB962C8B-B14F-4D97-AF65-F5344CB8AC3E}">
        <p14:creationId xmlns:p14="http://schemas.microsoft.com/office/powerpoint/2010/main" val="39171956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5567311"/>
          </a:xfrm>
        </p:spPr>
        <p:txBody>
          <a:bodyPr>
            <a:normAutofit/>
          </a:bodyPr>
          <a:lstStyle/>
          <a:p>
            <a:pPr marL="0" indent="0">
              <a:buNone/>
            </a:pPr>
            <a:r>
              <a:rPr lang="de-AT" sz="2800" b="1" dirty="0"/>
              <a:t>Daumenregeln für Aggregates</a:t>
            </a:r>
          </a:p>
          <a:p>
            <a:r>
              <a:rPr lang="de-AT" sz="2400" dirty="0"/>
              <a:t>Aktualisiere andere Aggregates unter Verwendung von </a:t>
            </a:r>
            <a:r>
              <a:rPr lang="de-AT" sz="2400" dirty="0" err="1"/>
              <a:t>Eventually</a:t>
            </a:r>
            <a:r>
              <a:rPr lang="de-AT" sz="2400" dirty="0"/>
              <a:t> </a:t>
            </a:r>
            <a:r>
              <a:rPr lang="de-AT" sz="2400" dirty="0" err="1"/>
              <a:t>Consistency</a:t>
            </a:r>
            <a:endParaRPr lang="de-AT" sz="2400" dirty="0"/>
          </a:p>
          <a:p>
            <a:pPr marL="0" indent="0">
              <a:buNone/>
            </a:pPr>
            <a:endParaRPr lang="de-AT" b="1" dirty="0"/>
          </a:p>
          <a:p>
            <a:pPr marL="0" indent="0">
              <a:buNone/>
            </a:pPr>
            <a:endParaRPr lang="de-AT" b="1" dirty="0"/>
          </a:p>
        </p:txBody>
      </p:sp>
      <p:sp>
        <p:nvSpPr>
          <p:cNvPr id="6" name="Foliennummernplatzhalter 5"/>
          <p:cNvSpPr>
            <a:spLocks noGrp="1"/>
          </p:cNvSpPr>
          <p:nvPr>
            <p:ph type="sldNum" sz="quarter" idx="12"/>
          </p:nvPr>
        </p:nvSpPr>
        <p:spPr/>
        <p:txBody>
          <a:bodyPr/>
          <a:lstStyle/>
          <a:p>
            <a:fld id="{E31375A4-56A4-47D6-9801-1991572033F7}" type="slidenum">
              <a:rPr lang="de-DE" smtClean="0"/>
              <a:t>100</a:t>
            </a:fld>
            <a:endParaRPr lang="de-DE" dirty="0"/>
          </a:p>
        </p:txBody>
      </p:sp>
      <p:pic>
        <p:nvPicPr>
          <p:cNvPr id="5" name="Grafik 4"/>
          <p:cNvPicPr>
            <a:picLocks noChangeAspect="1"/>
          </p:cNvPicPr>
          <p:nvPr/>
        </p:nvPicPr>
        <p:blipFill>
          <a:blip r:embed="rId2"/>
          <a:stretch>
            <a:fillRect/>
          </a:stretch>
        </p:blipFill>
        <p:spPr>
          <a:xfrm>
            <a:off x="544655" y="2422813"/>
            <a:ext cx="5538033" cy="3205162"/>
          </a:xfrm>
          <a:prstGeom prst="rect">
            <a:avLst/>
          </a:prstGeom>
        </p:spPr>
      </p:pic>
      <p:pic>
        <p:nvPicPr>
          <p:cNvPr id="7" name="Grafik 6"/>
          <p:cNvPicPr>
            <a:picLocks noChangeAspect="1"/>
          </p:cNvPicPr>
          <p:nvPr/>
        </p:nvPicPr>
        <p:blipFill>
          <a:blip r:embed="rId3"/>
          <a:stretch>
            <a:fillRect/>
          </a:stretch>
        </p:blipFill>
        <p:spPr>
          <a:xfrm>
            <a:off x="6908170" y="2227550"/>
            <a:ext cx="5200650" cy="3400425"/>
          </a:xfrm>
          <a:prstGeom prst="rect">
            <a:avLst/>
          </a:prstGeom>
        </p:spPr>
      </p:pic>
    </p:spTree>
    <p:extLst>
      <p:ext uri="{BB962C8B-B14F-4D97-AF65-F5344CB8AC3E}">
        <p14:creationId xmlns:p14="http://schemas.microsoft.com/office/powerpoint/2010/main" val="2424385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5567311"/>
          </a:xfrm>
        </p:spPr>
        <p:txBody>
          <a:bodyPr>
            <a:normAutofit/>
          </a:bodyPr>
          <a:lstStyle/>
          <a:p>
            <a:pPr marL="0" indent="0">
              <a:buNone/>
            </a:pPr>
            <a:r>
              <a:rPr lang="de-AT" sz="2800" b="1" dirty="0"/>
              <a:t>Vorgehensweise für die Ermittlung von Aggregates</a:t>
            </a:r>
          </a:p>
          <a:p>
            <a:r>
              <a:rPr lang="de-AT" b="1" dirty="0"/>
              <a:t>Wähle das Aggregate möglichst klein</a:t>
            </a:r>
          </a:p>
          <a:p>
            <a:r>
              <a:rPr lang="de-AT" b="1" dirty="0"/>
              <a:t>Wende die Regel an: Schütze fachliche Invarianten innerhalb des Aggregates -&gt; Das Aggregate wächst</a:t>
            </a:r>
          </a:p>
          <a:p>
            <a:r>
              <a:rPr lang="de-AT" b="1" dirty="0"/>
              <a:t>Fachliche Fragestellung: Wieviel Zeit darf vergehen, bis die Änderung eines abhängigen Aggregates gespeichert wird. </a:t>
            </a:r>
            <a:br>
              <a:rPr lang="de-AT" b="1" dirty="0"/>
            </a:br>
            <a:r>
              <a:rPr lang="de-AT" b="1" dirty="0"/>
              <a:t>A) sofort -&gt; Führe die </a:t>
            </a:r>
            <a:br>
              <a:rPr lang="de-AT" b="1" dirty="0"/>
            </a:br>
            <a:r>
              <a:rPr lang="de-AT" b="1" dirty="0"/>
              <a:t>B) nach n Sekunden, Minuten, Stunden -&gt; getrenntes Aggregate, das eventgetrieben </a:t>
            </a:r>
            <a:r>
              <a:rPr lang="de-AT" b="1" dirty="0" err="1"/>
              <a:t>aktualsiert</a:t>
            </a:r>
            <a:r>
              <a:rPr lang="de-AT" b="1" dirty="0"/>
              <a:t> wird</a:t>
            </a:r>
          </a:p>
          <a:p>
            <a:endParaRPr lang="de-AT" b="1" dirty="0"/>
          </a:p>
          <a:p>
            <a:pPr marL="0" indent="0">
              <a:buNone/>
            </a:pPr>
            <a:endParaRPr lang="de-AT" b="1" dirty="0"/>
          </a:p>
        </p:txBody>
      </p:sp>
      <p:sp>
        <p:nvSpPr>
          <p:cNvPr id="6" name="Foliennummernplatzhalter 5"/>
          <p:cNvSpPr>
            <a:spLocks noGrp="1"/>
          </p:cNvSpPr>
          <p:nvPr>
            <p:ph type="sldNum" sz="quarter" idx="12"/>
          </p:nvPr>
        </p:nvSpPr>
        <p:spPr/>
        <p:txBody>
          <a:bodyPr/>
          <a:lstStyle/>
          <a:p>
            <a:fld id="{E31375A4-56A4-47D6-9801-1991572033F7}" type="slidenum">
              <a:rPr lang="de-DE" smtClean="0"/>
              <a:t>101</a:t>
            </a:fld>
            <a:endParaRPr lang="de-DE" dirty="0"/>
          </a:p>
        </p:txBody>
      </p:sp>
      <p:pic>
        <p:nvPicPr>
          <p:cNvPr id="4" name="Grafik 3"/>
          <p:cNvPicPr>
            <a:picLocks noChangeAspect="1"/>
          </p:cNvPicPr>
          <p:nvPr/>
        </p:nvPicPr>
        <p:blipFill>
          <a:blip r:embed="rId2"/>
          <a:stretch>
            <a:fillRect/>
          </a:stretch>
        </p:blipFill>
        <p:spPr>
          <a:xfrm>
            <a:off x="6298189" y="3700310"/>
            <a:ext cx="5741412" cy="3015819"/>
          </a:xfrm>
          <a:prstGeom prst="rect">
            <a:avLst/>
          </a:prstGeom>
        </p:spPr>
      </p:pic>
    </p:spTree>
    <p:extLst>
      <p:ext uri="{BB962C8B-B14F-4D97-AF65-F5344CB8AC3E}">
        <p14:creationId xmlns:p14="http://schemas.microsoft.com/office/powerpoint/2010/main" val="474738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5567311"/>
          </a:xfrm>
        </p:spPr>
        <p:txBody>
          <a:bodyPr>
            <a:normAutofit/>
          </a:bodyPr>
          <a:lstStyle/>
          <a:p>
            <a:pPr marL="0" indent="0">
              <a:buNone/>
            </a:pPr>
            <a:r>
              <a:rPr lang="de-AT" sz="2800" b="1" dirty="0"/>
              <a:t>Modellieren von Domain Events</a:t>
            </a:r>
          </a:p>
          <a:p>
            <a:pPr marL="0" indent="0">
              <a:buNone/>
            </a:pPr>
            <a:endParaRPr lang="de-AT" b="1" dirty="0"/>
          </a:p>
          <a:p>
            <a:pPr marL="0" indent="0">
              <a:buNone/>
            </a:pPr>
            <a:endParaRPr lang="de-AT" b="1" dirty="0"/>
          </a:p>
        </p:txBody>
      </p:sp>
      <p:sp>
        <p:nvSpPr>
          <p:cNvPr id="6" name="Foliennummernplatzhalter 5"/>
          <p:cNvSpPr>
            <a:spLocks noGrp="1"/>
          </p:cNvSpPr>
          <p:nvPr>
            <p:ph type="sldNum" sz="quarter" idx="12"/>
          </p:nvPr>
        </p:nvSpPr>
        <p:spPr/>
        <p:txBody>
          <a:bodyPr/>
          <a:lstStyle/>
          <a:p>
            <a:fld id="{E31375A4-56A4-47D6-9801-1991572033F7}" type="slidenum">
              <a:rPr lang="de-DE" smtClean="0"/>
              <a:t>102</a:t>
            </a:fld>
            <a:endParaRPr lang="de-DE" dirty="0"/>
          </a:p>
        </p:txBody>
      </p:sp>
      <p:pic>
        <p:nvPicPr>
          <p:cNvPr id="4" name="Grafik 3"/>
          <p:cNvPicPr>
            <a:picLocks noChangeAspect="1"/>
          </p:cNvPicPr>
          <p:nvPr/>
        </p:nvPicPr>
        <p:blipFill>
          <a:blip r:embed="rId2"/>
          <a:stretch>
            <a:fillRect/>
          </a:stretch>
        </p:blipFill>
        <p:spPr>
          <a:xfrm>
            <a:off x="1935740" y="1196662"/>
            <a:ext cx="6432405" cy="4904858"/>
          </a:xfrm>
          <a:prstGeom prst="rect">
            <a:avLst/>
          </a:prstGeom>
        </p:spPr>
      </p:pic>
    </p:spTree>
    <p:extLst>
      <p:ext uri="{BB962C8B-B14F-4D97-AF65-F5344CB8AC3E}">
        <p14:creationId xmlns:p14="http://schemas.microsoft.com/office/powerpoint/2010/main" val="1180090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5567311"/>
          </a:xfrm>
        </p:spPr>
        <p:txBody>
          <a:bodyPr>
            <a:normAutofit/>
          </a:bodyPr>
          <a:lstStyle/>
          <a:p>
            <a:pPr marL="0" indent="0">
              <a:buNone/>
            </a:pPr>
            <a:r>
              <a:rPr lang="de-AT" sz="2800" b="1" dirty="0"/>
              <a:t>Modellieren von Domain Events</a:t>
            </a:r>
          </a:p>
          <a:p>
            <a:r>
              <a:rPr lang="de-AT" sz="2800" dirty="0"/>
              <a:t>Das Anlegen eines Produktes führt zu einem Event „Produkt </a:t>
            </a:r>
            <a:r>
              <a:rPr lang="de-AT" sz="2800" dirty="0" err="1"/>
              <a:t>Created</a:t>
            </a:r>
            <a:r>
              <a:rPr lang="de-AT" sz="2800" dirty="0"/>
              <a:t>“</a:t>
            </a:r>
          </a:p>
          <a:p>
            <a:r>
              <a:rPr lang="de-AT" sz="2800" dirty="0"/>
              <a:t>Alle Kontexte, die sich für dieses Ereignis interessieren führen daraufhin spezifische Logik durch </a:t>
            </a:r>
          </a:p>
          <a:p>
            <a:pPr marL="0" indent="0">
              <a:buNone/>
            </a:pPr>
            <a:endParaRPr lang="de-AT" b="1" dirty="0"/>
          </a:p>
          <a:p>
            <a:pPr marL="0" indent="0">
              <a:buNone/>
            </a:pPr>
            <a:endParaRPr lang="de-AT" b="1" dirty="0"/>
          </a:p>
        </p:txBody>
      </p:sp>
      <p:sp>
        <p:nvSpPr>
          <p:cNvPr id="6" name="Foliennummernplatzhalter 5"/>
          <p:cNvSpPr>
            <a:spLocks noGrp="1"/>
          </p:cNvSpPr>
          <p:nvPr>
            <p:ph type="sldNum" sz="quarter" idx="12"/>
          </p:nvPr>
        </p:nvSpPr>
        <p:spPr/>
        <p:txBody>
          <a:bodyPr/>
          <a:lstStyle/>
          <a:p>
            <a:fld id="{E31375A4-56A4-47D6-9801-1991572033F7}" type="slidenum">
              <a:rPr lang="de-DE" smtClean="0"/>
              <a:t>103</a:t>
            </a:fld>
            <a:endParaRPr lang="de-DE" dirty="0"/>
          </a:p>
        </p:txBody>
      </p:sp>
      <p:grpSp>
        <p:nvGrpSpPr>
          <p:cNvPr id="9" name="Gruppieren 8"/>
          <p:cNvGrpSpPr/>
          <p:nvPr/>
        </p:nvGrpSpPr>
        <p:grpSpPr>
          <a:xfrm>
            <a:off x="2722261" y="3379400"/>
            <a:ext cx="6942947" cy="2157413"/>
            <a:chOff x="2730436" y="2767878"/>
            <a:chExt cx="6942947" cy="2157413"/>
          </a:xfrm>
        </p:grpSpPr>
        <p:pic>
          <p:nvPicPr>
            <p:cNvPr id="5" name="Grafik 4"/>
            <p:cNvPicPr>
              <a:picLocks noChangeAspect="1"/>
            </p:cNvPicPr>
            <p:nvPr/>
          </p:nvPicPr>
          <p:blipFill>
            <a:blip r:embed="rId2"/>
            <a:stretch>
              <a:fillRect/>
            </a:stretch>
          </p:blipFill>
          <p:spPr>
            <a:xfrm>
              <a:off x="2730436" y="2767878"/>
              <a:ext cx="6942947" cy="2157413"/>
            </a:xfrm>
            <a:prstGeom prst="rect">
              <a:avLst/>
            </a:prstGeom>
          </p:spPr>
        </p:pic>
        <p:cxnSp>
          <p:nvCxnSpPr>
            <p:cNvPr id="8" name="Gerade Verbindung mit Pfeil 7"/>
            <p:cNvCxnSpPr/>
            <p:nvPr/>
          </p:nvCxnSpPr>
          <p:spPr>
            <a:xfrm>
              <a:off x="5628564" y="3347904"/>
              <a:ext cx="788047" cy="55418"/>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73493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5567311"/>
          </a:xfrm>
        </p:spPr>
        <p:txBody>
          <a:bodyPr>
            <a:normAutofit/>
          </a:bodyPr>
          <a:lstStyle/>
          <a:p>
            <a:pPr marL="0" indent="0">
              <a:buNone/>
            </a:pPr>
            <a:r>
              <a:rPr lang="de-AT" sz="2800" b="1" dirty="0"/>
              <a:t>Modellieren von Domain Events</a:t>
            </a:r>
          </a:p>
          <a:p>
            <a:r>
              <a:rPr lang="de-AT" sz="2800" dirty="0"/>
              <a:t>Domain Events sollten möglichst spezifisch sein und nicht in der Form „Item </a:t>
            </a:r>
            <a:r>
              <a:rPr lang="de-AT" sz="2800" dirty="0" err="1"/>
              <a:t>Changed</a:t>
            </a:r>
            <a:r>
              <a:rPr lang="de-AT" sz="2800" dirty="0"/>
              <a:t>“</a:t>
            </a:r>
          </a:p>
        </p:txBody>
      </p:sp>
      <p:sp>
        <p:nvSpPr>
          <p:cNvPr id="6" name="Foliennummernplatzhalter 5"/>
          <p:cNvSpPr>
            <a:spLocks noGrp="1"/>
          </p:cNvSpPr>
          <p:nvPr>
            <p:ph type="sldNum" sz="quarter" idx="12"/>
          </p:nvPr>
        </p:nvSpPr>
        <p:spPr/>
        <p:txBody>
          <a:bodyPr/>
          <a:lstStyle/>
          <a:p>
            <a:fld id="{E31375A4-56A4-47D6-9801-1991572033F7}" type="slidenum">
              <a:rPr lang="de-DE" smtClean="0"/>
              <a:t>104</a:t>
            </a:fld>
            <a:endParaRPr lang="de-DE" dirty="0"/>
          </a:p>
        </p:txBody>
      </p:sp>
      <p:pic>
        <p:nvPicPr>
          <p:cNvPr id="4" name="Grafik 3"/>
          <p:cNvPicPr>
            <a:picLocks noChangeAspect="1"/>
          </p:cNvPicPr>
          <p:nvPr/>
        </p:nvPicPr>
        <p:blipFill>
          <a:blip r:embed="rId2"/>
          <a:stretch>
            <a:fillRect/>
          </a:stretch>
        </p:blipFill>
        <p:spPr>
          <a:xfrm>
            <a:off x="6806397" y="1960850"/>
            <a:ext cx="5019675" cy="5762625"/>
          </a:xfrm>
          <a:prstGeom prst="rect">
            <a:avLst/>
          </a:prstGeom>
        </p:spPr>
      </p:pic>
    </p:spTree>
    <p:extLst>
      <p:ext uri="{BB962C8B-B14F-4D97-AF65-F5344CB8AC3E}">
        <p14:creationId xmlns:p14="http://schemas.microsoft.com/office/powerpoint/2010/main" val="2501387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5567311"/>
          </a:xfrm>
        </p:spPr>
        <p:txBody>
          <a:bodyPr>
            <a:normAutofit/>
          </a:bodyPr>
          <a:lstStyle/>
          <a:p>
            <a:pPr marL="0" indent="0">
              <a:buNone/>
            </a:pPr>
            <a:r>
              <a:rPr lang="de-AT" sz="2800" b="1" dirty="0"/>
              <a:t>Modellieren von Domain Events</a:t>
            </a:r>
          </a:p>
          <a:p>
            <a:r>
              <a:rPr lang="de-AT" sz="2800" dirty="0"/>
              <a:t>Um Konsistenz zu gewährleisten, muss der Domain Event in der gleichen Transaktion gespeichert in werden wie das auslösende Aggregate. Nur damit kann die Zustellung gewährleistet werden.</a:t>
            </a:r>
          </a:p>
        </p:txBody>
      </p:sp>
      <p:sp>
        <p:nvSpPr>
          <p:cNvPr id="6" name="Foliennummernplatzhalter 5"/>
          <p:cNvSpPr>
            <a:spLocks noGrp="1"/>
          </p:cNvSpPr>
          <p:nvPr>
            <p:ph type="sldNum" sz="quarter" idx="12"/>
          </p:nvPr>
        </p:nvSpPr>
        <p:spPr/>
        <p:txBody>
          <a:bodyPr/>
          <a:lstStyle/>
          <a:p>
            <a:fld id="{E31375A4-56A4-47D6-9801-1991572033F7}" type="slidenum">
              <a:rPr lang="de-DE" smtClean="0"/>
              <a:t>105</a:t>
            </a:fld>
            <a:endParaRPr lang="de-DE" dirty="0"/>
          </a:p>
        </p:txBody>
      </p:sp>
      <p:pic>
        <p:nvPicPr>
          <p:cNvPr id="5" name="Grafik 4"/>
          <p:cNvPicPr>
            <a:picLocks noChangeAspect="1"/>
          </p:cNvPicPr>
          <p:nvPr/>
        </p:nvPicPr>
        <p:blipFill>
          <a:blip r:embed="rId2"/>
          <a:stretch>
            <a:fillRect/>
          </a:stretch>
        </p:blipFill>
        <p:spPr>
          <a:xfrm>
            <a:off x="4864608" y="2454155"/>
            <a:ext cx="7288790" cy="4261974"/>
          </a:xfrm>
          <a:prstGeom prst="rect">
            <a:avLst/>
          </a:prstGeom>
        </p:spPr>
      </p:pic>
    </p:spTree>
    <p:extLst>
      <p:ext uri="{BB962C8B-B14F-4D97-AF65-F5344CB8AC3E}">
        <p14:creationId xmlns:p14="http://schemas.microsoft.com/office/powerpoint/2010/main" val="741045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5567311"/>
          </a:xfrm>
        </p:spPr>
        <p:txBody>
          <a:bodyPr>
            <a:normAutofit/>
          </a:bodyPr>
          <a:lstStyle/>
          <a:p>
            <a:pPr marL="0" indent="0">
              <a:buNone/>
            </a:pPr>
            <a:r>
              <a:rPr lang="de-AT" sz="2800" b="1" dirty="0"/>
              <a:t>Modellieren von Domain Events</a:t>
            </a:r>
          </a:p>
          <a:p>
            <a:r>
              <a:rPr lang="de-AT" sz="2800" dirty="0"/>
              <a:t>Domain Events können auch durch zeitliche Trigger ausgelöst werden.</a:t>
            </a:r>
          </a:p>
        </p:txBody>
      </p:sp>
      <p:sp>
        <p:nvSpPr>
          <p:cNvPr id="6" name="Foliennummernplatzhalter 5"/>
          <p:cNvSpPr>
            <a:spLocks noGrp="1"/>
          </p:cNvSpPr>
          <p:nvPr>
            <p:ph type="sldNum" sz="quarter" idx="12"/>
          </p:nvPr>
        </p:nvSpPr>
        <p:spPr/>
        <p:txBody>
          <a:bodyPr/>
          <a:lstStyle/>
          <a:p>
            <a:fld id="{E31375A4-56A4-47D6-9801-1991572033F7}" type="slidenum">
              <a:rPr lang="de-DE" smtClean="0"/>
              <a:t>106</a:t>
            </a:fld>
            <a:endParaRPr lang="de-DE" dirty="0"/>
          </a:p>
        </p:txBody>
      </p:sp>
      <p:pic>
        <p:nvPicPr>
          <p:cNvPr id="4" name="Grafik 3"/>
          <p:cNvPicPr>
            <a:picLocks noChangeAspect="1"/>
          </p:cNvPicPr>
          <p:nvPr/>
        </p:nvPicPr>
        <p:blipFill>
          <a:blip r:embed="rId2"/>
          <a:stretch>
            <a:fillRect/>
          </a:stretch>
        </p:blipFill>
        <p:spPr>
          <a:xfrm>
            <a:off x="5718896" y="2729778"/>
            <a:ext cx="4968445" cy="1966913"/>
          </a:xfrm>
          <a:prstGeom prst="rect">
            <a:avLst/>
          </a:prstGeom>
        </p:spPr>
      </p:pic>
    </p:spTree>
    <p:extLst>
      <p:ext uri="{BB962C8B-B14F-4D97-AF65-F5344CB8AC3E}">
        <p14:creationId xmlns:p14="http://schemas.microsoft.com/office/powerpoint/2010/main" val="334582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5567311"/>
          </a:xfrm>
        </p:spPr>
        <p:txBody>
          <a:bodyPr>
            <a:normAutofit/>
          </a:bodyPr>
          <a:lstStyle/>
          <a:p>
            <a:pPr marL="0" indent="0">
              <a:buNone/>
            </a:pPr>
            <a:r>
              <a:rPr lang="de-AT" sz="2800" b="1" dirty="0"/>
              <a:t>Modellieren von Domain Events</a:t>
            </a:r>
          </a:p>
          <a:p>
            <a:r>
              <a:rPr lang="de-AT" sz="2800" dirty="0"/>
              <a:t>Event Sourcing ist ein Ansatz bei dem alle Domain Events dauerhaft, sequentiell gespeichert werden</a:t>
            </a:r>
          </a:p>
          <a:p>
            <a:r>
              <a:rPr lang="de-AT" sz="2800" dirty="0"/>
              <a:t>Es ist hilfreich für die Nachverfolgung, Wiederherstellung und Analyse von Events in einer Umgebung</a:t>
            </a:r>
          </a:p>
        </p:txBody>
      </p:sp>
      <p:sp>
        <p:nvSpPr>
          <p:cNvPr id="6" name="Foliennummernplatzhalter 5"/>
          <p:cNvSpPr>
            <a:spLocks noGrp="1"/>
          </p:cNvSpPr>
          <p:nvPr>
            <p:ph type="sldNum" sz="quarter" idx="12"/>
          </p:nvPr>
        </p:nvSpPr>
        <p:spPr/>
        <p:txBody>
          <a:bodyPr/>
          <a:lstStyle/>
          <a:p>
            <a:fld id="{E31375A4-56A4-47D6-9801-1991572033F7}" type="slidenum">
              <a:rPr lang="de-DE" smtClean="0"/>
              <a:t>107</a:t>
            </a:fld>
            <a:endParaRPr lang="de-DE" dirty="0"/>
          </a:p>
        </p:txBody>
      </p:sp>
      <p:pic>
        <p:nvPicPr>
          <p:cNvPr id="5" name="Grafik 4"/>
          <p:cNvPicPr>
            <a:picLocks noChangeAspect="1"/>
          </p:cNvPicPr>
          <p:nvPr/>
        </p:nvPicPr>
        <p:blipFill>
          <a:blip r:embed="rId2"/>
          <a:stretch>
            <a:fillRect/>
          </a:stretch>
        </p:blipFill>
        <p:spPr>
          <a:xfrm>
            <a:off x="3827810" y="4026183"/>
            <a:ext cx="8364190" cy="2501855"/>
          </a:xfrm>
          <a:prstGeom prst="rect">
            <a:avLst/>
          </a:prstGeom>
        </p:spPr>
      </p:pic>
    </p:spTree>
    <p:extLst>
      <p:ext uri="{BB962C8B-B14F-4D97-AF65-F5344CB8AC3E}">
        <p14:creationId xmlns:p14="http://schemas.microsoft.com/office/powerpoint/2010/main" val="1426436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5567311"/>
          </a:xfrm>
        </p:spPr>
        <p:txBody>
          <a:bodyPr>
            <a:normAutofit/>
          </a:bodyPr>
          <a:lstStyle/>
          <a:p>
            <a:pPr marL="0" indent="0">
              <a:buNone/>
            </a:pPr>
            <a:r>
              <a:rPr lang="de-AT" b="1" dirty="0"/>
              <a:t>Domain </a:t>
            </a:r>
            <a:r>
              <a:rPr lang="de-AT" b="1" dirty="0" err="1"/>
              <a:t>Driven</a:t>
            </a:r>
            <a:r>
              <a:rPr lang="de-AT" b="1" dirty="0"/>
              <a:t> Design – Strukturen innerhalb eines </a:t>
            </a:r>
            <a:r>
              <a:rPr lang="de-AT" b="1" dirty="0" err="1"/>
              <a:t>Bounded</a:t>
            </a:r>
            <a:r>
              <a:rPr lang="de-AT" b="1" dirty="0"/>
              <a:t> </a:t>
            </a:r>
            <a:r>
              <a:rPr lang="de-AT" b="1" dirty="0" err="1"/>
              <a:t>Context</a:t>
            </a:r>
            <a:endParaRPr lang="de-AT" b="1" dirty="0"/>
          </a:p>
          <a:p>
            <a:pPr marL="0" indent="0">
              <a:buNone/>
            </a:pPr>
            <a:r>
              <a:rPr lang="de-AT" b="1" dirty="0"/>
              <a:t>Gesamtdesign in DDD</a:t>
            </a:r>
          </a:p>
          <a:p>
            <a:pPr marL="0" indent="0">
              <a:buNone/>
            </a:pPr>
            <a:endParaRPr lang="de-AT" b="1" dirty="0"/>
          </a:p>
        </p:txBody>
      </p:sp>
      <p:pic>
        <p:nvPicPr>
          <p:cNvPr id="9" name="Grafik 8"/>
          <p:cNvPicPr>
            <a:picLocks noChangeAspect="1"/>
          </p:cNvPicPr>
          <p:nvPr/>
        </p:nvPicPr>
        <p:blipFill>
          <a:blip r:embed="rId2"/>
          <a:stretch>
            <a:fillRect/>
          </a:stretch>
        </p:blipFill>
        <p:spPr>
          <a:xfrm>
            <a:off x="3002280" y="1857050"/>
            <a:ext cx="13733694" cy="7372490"/>
          </a:xfrm>
          <a:prstGeom prst="rect">
            <a:avLst/>
          </a:prstGeom>
        </p:spPr>
      </p:pic>
      <p:sp>
        <p:nvSpPr>
          <p:cNvPr id="6" name="Foliennummernplatzhalter 5"/>
          <p:cNvSpPr>
            <a:spLocks noGrp="1"/>
          </p:cNvSpPr>
          <p:nvPr>
            <p:ph type="sldNum" sz="quarter" idx="12"/>
          </p:nvPr>
        </p:nvSpPr>
        <p:spPr/>
        <p:txBody>
          <a:bodyPr/>
          <a:lstStyle/>
          <a:p>
            <a:fld id="{E31375A4-56A4-47D6-9801-1991572033F7}" type="slidenum">
              <a:rPr lang="de-DE" smtClean="0"/>
              <a:t>108</a:t>
            </a:fld>
            <a:endParaRPr lang="de-DE" dirty="0"/>
          </a:p>
        </p:txBody>
      </p:sp>
    </p:spTree>
    <p:extLst>
      <p:ext uri="{BB962C8B-B14F-4D97-AF65-F5344CB8AC3E}">
        <p14:creationId xmlns:p14="http://schemas.microsoft.com/office/powerpoint/2010/main" val="2322318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5567311"/>
          </a:xfrm>
        </p:spPr>
        <p:txBody>
          <a:bodyPr>
            <a:normAutofit/>
          </a:bodyPr>
          <a:lstStyle/>
          <a:p>
            <a:r>
              <a:rPr lang="de-AT" sz="2400" dirty="0"/>
              <a:t>Schritt 1: Identifizierung der Domains (</a:t>
            </a:r>
            <a:r>
              <a:rPr lang="de-AT" sz="2400" dirty="0" err="1"/>
              <a:t>Bounded</a:t>
            </a:r>
            <a:r>
              <a:rPr lang="de-AT" sz="2400" dirty="0"/>
              <a:t> </a:t>
            </a:r>
            <a:r>
              <a:rPr lang="de-AT" sz="2400" dirty="0" err="1"/>
              <a:t>Contexts</a:t>
            </a:r>
            <a:r>
              <a:rPr lang="de-AT" sz="2400" dirty="0"/>
              <a:t>)</a:t>
            </a:r>
          </a:p>
          <a:p>
            <a:r>
              <a:rPr lang="de-AT" sz="2400" dirty="0"/>
              <a:t>Schritt 2: Identifizierung der Abhängigkeiten zwischen den </a:t>
            </a:r>
            <a:r>
              <a:rPr lang="de-AT" sz="2400" dirty="0" err="1"/>
              <a:t>Contexts</a:t>
            </a:r>
            <a:endParaRPr lang="de-AT" sz="2400" dirty="0"/>
          </a:p>
          <a:p>
            <a:endParaRPr lang="de-AT" dirty="0"/>
          </a:p>
        </p:txBody>
      </p:sp>
      <p:sp>
        <p:nvSpPr>
          <p:cNvPr id="6" name="Foliennummernplatzhalter 5"/>
          <p:cNvSpPr>
            <a:spLocks noGrp="1"/>
          </p:cNvSpPr>
          <p:nvPr>
            <p:ph type="sldNum" sz="quarter" idx="12"/>
          </p:nvPr>
        </p:nvSpPr>
        <p:spPr/>
        <p:txBody>
          <a:bodyPr/>
          <a:lstStyle/>
          <a:p>
            <a:fld id="{E31375A4-56A4-47D6-9801-1991572033F7}" type="slidenum">
              <a:rPr lang="de-DE" smtClean="0"/>
              <a:t>109</a:t>
            </a:fld>
            <a:endParaRPr lang="de-DE" dirty="0"/>
          </a:p>
        </p:txBody>
      </p:sp>
    </p:spTree>
    <p:extLst>
      <p:ext uri="{BB962C8B-B14F-4D97-AF65-F5344CB8AC3E}">
        <p14:creationId xmlns:p14="http://schemas.microsoft.com/office/powerpoint/2010/main" val="1410244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54812" y="702701"/>
            <a:ext cx="9601200" cy="664547"/>
          </a:xfrm>
        </p:spPr>
        <p:txBody>
          <a:bodyPr>
            <a:normAutofit/>
          </a:bodyPr>
          <a:lstStyle/>
          <a:p>
            <a:r>
              <a:rPr lang="de-DE" dirty="0"/>
              <a:t>Software Architekturen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297872" y="1396430"/>
            <a:ext cx="9601200" cy="4392291"/>
          </a:xfrm>
        </p:spPr>
        <p:txBody>
          <a:bodyPr>
            <a:normAutofit/>
          </a:bodyPr>
          <a:lstStyle/>
          <a:p>
            <a:pPr marL="274320" lvl="1" indent="0">
              <a:buNone/>
            </a:pPr>
            <a:r>
              <a:rPr lang="de-DE" sz="3200" dirty="0"/>
              <a:t>Service Orientierte Architektur</a:t>
            </a:r>
          </a:p>
          <a:p>
            <a:pPr lvl="1"/>
            <a:r>
              <a:rPr lang="de-DE" sz="2400" dirty="0"/>
              <a:t>Aufbrechen der Applikation in Services</a:t>
            </a:r>
          </a:p>
          <a:p>
            <a:pPr lvl="1"/>
            <a:r>
              <a:rPr lang="de-DE" sz="2400" dirty="0"/>
              <a:t>Vermeidung von Punkt-Zu-Punkt </a:t>
            </a:r>
            <a:br>
              <a:rPr lang="de-DE" sz="2400" dirty="0"/>
            </a:br>
            <a:r>
              <a:rPr lang="de-DE" sz="2400" dirty="0"/>
              <a:t>Integrationen</a:t>
            </a:r>
          </a:p>
          <a:p>
            <a:pPr lvl="1"/>
            <a:r>
              <a:rPr lang="de-DE" sz="2400" dirty="0"/>
              <a:t>Zentrale Orchestrierung über </a:t>
            </a:r>
            <a:r>
              <a:rPr lang="de-DE" sz="2400" dirty="0" err="1"/>
              <a:t>Process</a:t>
            </a:r>
            <a:r>
              <a:rPr lang="de-DE" sz="2400" dirty="0"/>
              <a:t/>
            </a:r>
            <a:br>
              <a:rPr lang="de-DE" sz="2400" dirty="0"/>
            </a:br>
            <a:r>
              <a:rPr lang="de-DE" sz="2400" dirty="0" err="1"/>
              <a:t>Engines</a:t>
            </a:r>
            <a:endParaRPr lang="de-DE" sz="2400" dirty="0"/>
          </a:p>
          <a:p>
            <a:pPr lvl="1"/>
            <a:r>
              <a:rPr lang="de-DE" sz="2400" dirty="0"/>
              <a:t>Getrieben durch große Hersteller </a:t>
            </a:r>
          </a:p>
          <a:p>
            <a:pPr lvl="1"/>
            <a:r>
              <a:rPr lang="de-DE" sz="2400" dirty="0"/>
              <a:t>teure Software Produkte</a:t>
            </a:r>
            <a:br>
              <a:rPr lang="de-DE" sz="2400" dirty="0"/>
            </a:br>
            <a:r>
              <a:rPr lang="de-DE" sz="2400" dirty="0"/>
              <a:t>(Nachfahren der Integrations-Suiten)</a:t>
            </a:r>
          </a:p>
          <a:p>
            <a:pPr lvl="1"/>
            <a:endParaRPr lang="de-DE" sz="3200" dirty="0"/>
          </a:p>
          <a:p>
            <a:pPr lvl="1"/>
            <a:endParaRPr lang="de-DE" sz="3200" dirty="0"/>
          </a:p>
          <a:p>
            <a:pPr marL="274320" lvl="1" indent="0">
              <a:buNone/>
            </a:pPr>
            <a:endParaRPr lang="de-DE" dirty="0"/>
          </a:p>
          <a:p>
            <a:pPr lvl="1"/>
            <a:endParaRPr lang="de-DE" dirty="0"/>
          </a:p>
        </p:txBody>
      </p:sp>
      <p:pic>
        <p:nvPicPr>
          <p:cNvPr id="4" name="Grafik 3"/>
          <p:cNvPicPr>
            <a:picLocks noChangeAspect="1"/>
          </p:cNvPicPr>
          <p:nvPr/>
        </p:nvPicPr>
        <p:blipFill>
          <a:blip r:embed="rId2"/>
          <a:stretch>
            <a:fillRect/>
          </a:stretch>
        </p:blipFill>
        <p:spPr>
          <a:xfrm>
            <a:off x="6216071" y="2002612"/>
            <a:ext cx="5792892" cy="3786109"/>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11</a:t>
            </a:fld>
            <a:endParaRPr lang="de-DE" dirty="0"/>
          </a:p>
        </p:txBody>
      </p:sp>
    </p:spTree>
    <p:extLst>
      <p:ext uri="{BB962C8B-B14F-4D97-AF65-F5344CB8AC3E}">
        <p14:creationId xmlns:p14="http://schemas.microsoft.com/office/powerpoint/2010/main" val="12630625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5567311"/>
          </a:xfrm>
        </p:spPr>
        <p:txBody>
          <a:bodyPr>
            <a:normAutofit/>
          </a:bodyPr>
          <a:lstStyle/>
          <a:p>
            <a:pPr marL="0" indent="0">
              <a:buNone/>
            </a:pPr>
            <a:r>
              <a:rPr lang="de-AT" sz="2800" b="1" dirty="0"/>
              <a:t>Die Datenbank</a:t>
            </a:r>
          </a:p>
          <a:p>
            <a:r>
              <a:rPr lang="de-AT" sz="2800" dirty="0"/>
              <a:t>Beim Aufspalten eines Monolithen müssen zunächst die Zugriffsschichten in getrennte </a:t>
            </a:r>
            <a:r>
              <a:rPr lang="de-AT" sz="2800" dirty="0" err="1"/>
              <a:t>Repositories</a:t>
            </a:r>
            <a:r>
              <a:rPr lang="de-AT" sz="2800" dirty="0"/>
              <a:t> aufgeteilt werden</a:t>
            </a:r>
          </a:p>
          <a:p>
            <a:endParaRPr lang="de-AT" sz="2800" dirty="0"/>
          </a:p>
        </p:txBody>
      </p:sp>
      <p:pic>
        <p:nvPicPr>
          <p:cNvPr id="4" name="Grafik 3"/>
          <p:cNvPicPr>
            <a:picLocks noChangeAspect="1"/>
          </p:cNvPicPr>
          <p:nvPr/>
        </p:nvPicPr>
        <p:blipFill>
          <a:blip r:embed="rId2"/>
          <a:stretch>
            <a:fillRect/>
          </a:stretch>
        </p:blipFill>
        <p:spPr>
          <a:xfrm>
            <a:off x="2825084" y="2253124"/>
            <a:ext cx="6393118" cy="3705224"/>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110</a:t>
            </a:fld>
            <a:endParaRPr lang="de-DE" dirty="0"/>
          </a:p>
        </p:txBody>
      </p:sp>
    </p:spTree>
    <p:extLst>
      <p:ext uri="{BB962C8B-B14F-4D97-AF65-F5344CB8AC3E}">
        <p14:creationId xmlns:p14="http://schemas.microsoft.com/office/powerpoint/2010/main" val="3388878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5" y="595745"/>
            <a:ext cx="11566507" cy="5567311"/>
          </a:xfrm>
        </p:spPr>
        <p:txBody>
          <a:bodyPr>
            <a:normAutofit/>
          </a:bodyPr>
          <a:lstStyle/>
          <a:p>
            <a:pPr marL="0" indent="0">
              <a:buNone/>
            </a:pPr>
            <a:r>
              <a:rPr lang="de-AT" sz="2800" b="1" dirty="0"/>
              <a:t>Die Datenbank</a:t>
            </a:r>
          </a:p>
          <a:p>
            <a:r>
              <a:rPr lang="de-AT" sz="2800" dirty="0"/>
              <a:t>Fremdschlüsselbeziehungen werden gekappt. Sie werden durch Service Calls zwischen den Services abgelöst.</a:t>
            </a:r>
          </a:p>
          <a:p>
            <a:r>
              <a:rPr lang="de-AT" sz="2800" dirty="0"/>
              <a:t>Diskussion: Was sind die Konsequenzen?</a:t>
            </a:r>
          </a:p>
          <a:p>
            <a:endParaRPr lang="de-AT" sz="2800" dirty="0"/>
          </a:p>
        </p:txBody>
      </p:sp>
      <p:pic>
        <p:nvPicPr>
          <p:cNvPr id="5" name="Grafik 4"/>
          <p:cNvPicPr>
            <a:picLocks noChangeAspect="1"/>
          </p:cNvPicPr>
          <p:nvPr/>
        </p:nvPicPr>
        <p:blipFill>
          <a:blip r:embed="rId3"/>
          <a:stretch>
            <a:fillRect/>
          </a:stretch>
        </p:blipFill>
        <p:spPr>
          <a:xfrm>
            <a:off x="435845" y="3068916"/>
            <a:ext cx="5316026" cy="2377519"/>
          </a:xfrm>
          <a:prstGeom prst="rect">
            <a:avLst/>
          </a:prstGeom>
        </p:spPr>
      </p:pic>
      <p:pic>
        <p:nvPicPr>
          <p:cNvPr id="6" name="Grafik 5"/>
          <p:cNvPicPr>
            <a:picLocks noChangeAspect="1"/>
          </p:cNvPicPr>
          <p:nvPr/>
        </p:nvPicPr>
        <p:blipFill>
          <a:blip r:embed="rId4"/>
          <a:stretch>
            <a:fillRect/>
          </a:stretch>
        </p:blipFill>
        <p:spPr>
          <a:xfrm>
            <a:off x="6067425" y="4257675"/>
            <a:ext cx="6124575" cy="2600325"/>
          </a:xfrm>
          <a:prstGeom prst="rect">
            <a:avLst/>
          </a:prstGeom>
        </p:spPr>
      </p:pic>
      <p:sp>
        <p:nvSpPr>
          <p:cNvPr id="9" name="Rechteckiger Pfeil 8"/>
          <p:cNvSpPr/>
          <p:nvPr/>
        </p:nvSpPr>
        <p:spPr>
          <a:xfrm rot="10800000" flipH="1">
            <a:off x="4338323" y="5614205"/>
            <a:ext cx="1413547" cy="79186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8" name="Foliennummernplatzhalter 7"/>
          <p:cNvSpPr>
            <a:spLocks noGrp="1"/>
          </p:cNvSpPr>
          <p:nvPr>
            <p:ph type="sldNum" sz="quarter" idx="12"/>
          </p:nvPr>
        </p:nvSpPr>
        <p:spPr/>
        <p:txBody>
          <a:bodyPr/>
          <a:lstStyle/>
          <a:p>
            <a:fld id="{E31375A4-56A4-47D6-9801-1991572033F7}" type="slidenum">
              <a:rPr lang="de-DE" smtClean="0"/>
              <a:t>111</a:t>
            </a:fld>
            <a:endParaRPr lang="de-DE" dirty="0"/>
          </a:p>
        </p:txBody>
      </p:sp>
    </p:spTree>
    <p:extLst>
      <p:ext uri="{BB962C8B-B14F-4D97-AF65-F5344CB8AC3E}">
        <p14:creationId xmlns:p14="http://schemas.microsoft.com/office/powerpoint/2010/main" val="2799707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5" y="595745"/>
            <a:ext cx="11566507" cy="5567311"/>
          </a:xfrm>
        </p:spPr>
        <p:txBody>
          <a:bodyPr>
            <a:normAutofit/>
          </a:bodyPr>
          <a:lstStyle/>
          <a:p>
            <a:pPr marL="0" indent="0">
              <a:buNone/>
            </a:pPr>
            <a:r>
              <a:rPr lang="de-AT" sz="2800" b="1" dirty="0"/>
              <a:t>Die Datenbank</a:t>
            </a:r>
          </a:p>
          <a:p>
            <a:pPr marL="0" indent="0">
              <a:buNone/>
            </a:pPr>
            <a:r>
              <a:rPr lang="de-AT" sz="2800" dirty="0"/>
              <a:t>Beim Zugriff auf selten veränderte Daten (hier z.B. Ländercodes) bietet sich an: </a:t>
            </a:r>
          </a:p>
          <a:p>
            <a:r>
              <a:rPr lang="de-AT" sz="2800" dirty="0"/>
              <a:t>Kopieren der Tabelle in jede der Datenbanken</a:t>
            </a:r>
          </a:p>
          <a:p>
            <a:r>
              <a:rPr lang="de-AT" sz="2800" dirty="0"/>
              <a:t>diese im Code statisch zu integrieren</a:t>
            </a:r>
          </a:p>
          <a:p>
            <a:r>
              <a:rPr lang="de-AT" sz="2800" dirty="0"/>
              <a:t>diese in einem eigenen Service </a:t>
            </a:r>
            <a:br>
              <a:rPr lang="de-AT" sz="2800" dirty="0"/>
            </a:br>
            <a:r>
              <a:rPr lang="de-AT" sz="2800" dirty="0"/>
              <a:t>anzubieten</a:t>
            </a:r>
          </a:p>
          <a:p>
            <a:endParaRPr lang="de-AT" sz="2800" dirty="0"/>
          </a:p>
          <a:p>
            <a:pPr marL="0" indent="0">
              <a:buNone/>
            </a:pPr>
            <a:r>
              <a:rPr lang="de-AT" sz="2800" dirty="0"/>
              <a:t>Diskussion: Was denken Sie darüber?</a:t>
            </a:r>
          </a:p>
          <a:p>
            <a:endParaRPr lang="de-AT" sz="2800" dirty="0"/>
          </a:p>
        </p:txBody>
      </p:sp>
      <p:pic>
        <p:nvPicPr>
          <p:cNvPr id="4" name="Grafik 3"/>
          <p:cNvPicPr>
            <a:picLocks noChangeAspect="1"/>
          </p:cNvPicPr>
          <p:nvPr/>
        </p:nvPicPr>
        <p:blipFill>
          <a:blip r:embed="rId3"/>
          <a:stretch>
            <a:fillRect/>
          </a:stretch>
        </p:blipFill>
        <p:spPr>
          <a:xfrm>
            <a:off x="6448425" y="3171825"/>
            <a:ext cx="5743575" cy="3686175"/>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112</a:t>
            </a:fld>
            <a:endParaRPr lang="de-DE" dirty="0"/>
          </a:p>
        </p:txBody>
      </p:sp>
    </p:spTree>
    <p:extLst>
      <p:ext uri="{BB962C8B-B14F-4D97-AF65-F5344CB8AC3E}">
        <p14:creationId xmlns:p14="http://schemas.microsoft.com/office/powerpoint/2010/main" val="1386580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5" y="595745"/>
            <a:ext cx="11566507" cy="5567311"/>
          </a:xfrm>
        </p:spPr>
        <p:txBody>
          <a:bodyPr>
            <a:normAutofit/>
          </a:bodyPr>
          <a:lstStyle/>
          <a:p>
            <a:pPr marL="0" indent="0">
              <a:buNone/>
            </a:pPr>
            <a:r>
              <a:rPr lang="de-AT" sz="2800" b="1" dirty="0"/>
              <a:t>Die Datenbank</a:t>
            </a:r>
          </a:p>
          <a:p>
            <a:r>
              <a:rPr lang="de-AT" sz="2800" dirty="0"/>
              <a:t>Der gemeinsame Zugriff auf gemeinsame Daten wird durch einen eigenständigen Service aufgelöst</a:t>
            </a:r>
          </a:p>
          <a:p>
            <a:endParaRPr lang="de-AT" sz="2800" dirty="0"/>
          </a:p>
        </p:txBody>
      </p:sp>
      <p:pic>
        <p:nvPicPr>
          <p:cNvPr id="5" name="Grafik 4"/>
          <p:cNvPicPr>
            <a:picLocks noChangeAspect="1"/>
          </p:cNvPicPr>
          <p:nvPr/>
        </p:nvPicPr>
        <p:blipFill>
          <a:blip r:embed="rId3"/>
          <a:stretch>
            <a:fillRect/>
          </a:stretch>
        </p:blipFill>
        <p:spPr>
          <a:xfrm>
            <a:off x="424324" y="2209034"/>
            <a:ext cx="5695950" cy="2781300"/>
          </a:xfrm>
          <a:prstGeom prst="rect">
            <a:avLst/>
          </a:prstGeom>
        </p:spPr>
      </p:pic>
      <p:pic>
        <p:nvPicPr>
          <p:cNvPr id="6" name="Grafik 5"/>
          <p:cNvPicPr>
            <a:picLocks noChangeAspect="1"/>
          </p:cNvPicPr>
          <p:nvPr/>
        </p:nvPicPr>
        <p:blipFill>
          <a:blip r:embed="rId4"/>
          <a:stretch>
            <a:fillRect/>
          </a:stretch>
        </p:blipFill>
        <p:spPr>
          <a:xfrm>
            <a:off x="7540860" y="3767882"/>
            <a:ext cx="4631871" cy="2948247"/>
          </a:xfrm>
          <a:prstGeom prst="rect">
            <a:avLst/>
          </a:prstGeom>
        </p:spPr>
      </p:pic>
      <p:sp>
        <p:nvSpPr>
          <p:cNvPr id="8" name="Rechteckiger Pfeil 7"/>
          <p:cNvSpPr/>
          <p:nvPr/>
        </p:nvSpPr>
        <p:spPr>
          <a:xfrm rot="10800000" flipH="1">
            <a:off x="5007794" y="5147476"/>
            <a:ext cx="1413547" cy="79186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9" name="Foliennummernplatzhalter 8"/>
          <p:cNvSpPr>
            <a:spLocks noGrp="1"/>
          </p:cNvSpPr>
          <p:nvPr>
            <p:ph type="sldNum" sz="quarter" idx="12"/>
          </p:nvPr>
        </p:nvSpPr>
        <p:spPr/>
        <p:txBody>
          <a:bodyPr/>
          <a:lstStyle/>
          <a:p>
            <a:fld id="{E31375A4-56A4-47D6-9801-1991572033F7}" type="slidenum">
              <a:rPr lang="de-DE" smtClean="0"/>
              <a:t>113</a:t>
            </a:fld>
            <a:endParaRPr lang="de-DE" dirty="0"/>
          </a:p>
        </p:txBody>
      </p:sp>
    </p:spTree>
    <p:extLst>
      <p:ext uri="{BB962C8B-B14F-4D97-AF65-F5344CB8AC3E}">
        <p14:creationId xmlns:p14="http://schemas.microsoft.com/office/powerpoint/2010/main" val="1729197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5" y="595745"/>
            <a:ext cx="11566507" cy="5567311"/>
          </a:xfrm>
        </p:spPr>
        <p:txBody>
          <a:bodyPr>
            <a:normAutofit/>
          </a:bodyPr>
          <a:lstStyle/>
          <a:p>
            <a:pPr marL="0" indent="0">
              <a:buNone/>
            </a:pPr>
            <a:r>
              <a:rPr lang="de-AT" sz="2800" b="1" dirty="0"/>
              <a:t>Die Datenbank</a:t>
            </a:r>
          </a:p>
          <a:p>
            <a:r>
              <a:rPr lang="de-AT" sz="2800" dirty="0"/>
              <a:t>In manchen Fällen ist es möglich die unterschiedlichen Aspekte einer Tabelle auf 2 Tabellen aufzuspalten</a:t>
            </a:r>
          </a:p>
          <a:p>
            <a:endParaRPr lang="de-AT" sz="2800" dirty="0"/>
          </a:p>
        </p:txBody>
      </p:sp>
      <p:sp>
        <p:nvSpPr>
          <p:cNvPr id="8" name="Rechteckiger Pfeil 7"/>
          <p:cNvSpPr/>
          <p:nvPr/>
        </p:nvSpPr>
        <p:spPr>
          <a:xfrm rot="10800000" flipH="1">
            <a:off x="4157834" y="5147476"/>
            <a:ext cx="1413547" cy="79186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pic>
        <p:nvPicPr>
          <p:cNvPr id="4" name="Grafik 3"/>
          <p:cNvPicPr>
            <a:picLocks noChangeAspect="1"/>
          </p:cNvPicPr>
          <p:nvPr/>
        </p:nvPicPr>
        <p:blipFill>
          <a:blip r:embed="rId3"/>
          <a:stretch>
            <a:fillRect/>
          </a:stretch>
        </p:blipFill>
        <p:spPr>
          <a:xfrm>
            <a:off x="532039" y="2104358"/>
            <a:ext cx="5772150" cy="2819400"/>
          </a:xfrm>
          <a:prstGeom prst="rect">
            <a:avLst/>
          </a:prstGeom>
        </p:spPr>
      </p:pic>
      <p:pic>
        <p:nvPicPr>
          <p:cNvPr id="7" name="Grafik 6"/>
          <p:cNvPicPr>
            <a:picLocks noChangeAspect="1"/>
          </p:cNvPicPr>
          <p:nvPr/>
        </p:nvPicPr>
        <p:blipFill>
          <a:blip r:embed="rId4"/>
          <a:stretch>
            <a:fillRect/>
          </a:stretch>
        </p:blipFill>
        <p:spPr>
          <a:xfrm>
            <a:off x="6505575" y="4048125"/>
            <a:ext cx="5686425" cy="2809875"/>
          </a:xfrm>
          <a:prstGeom prst="rect">
            <a:avLst/>
          </a:prstGeom>
        </p:spPr>
      </p:pic>
      <p:sp>
        <p:nvSpPr>
          <p:cNvPr id="9" name="Foliennummernplatzhalter 8"/>
          <p:cNvSpPr>
            <a:spLocks noGrp="1"/>
          </p:cNvSpPr>
          <p:nvPr>
            <p:ph type="sldNum" sz="quarter" idx="12"/>
          </p:nvPr>
        </p:nvSpPr>
        <p:spPr/>
        <p:txBody>
          <a:bodyPr/>
          <a:lstStyle/>
          <a:p>
            <a:fld id="{E31375A4-56A4-47D6-9801-1991572033F7}" type="slidenum">
              <a:rPr lang="de-DE" smtClean="0"/>
              <a:t>114</a:t>
            </a:fld>
            <a:endParaRPr lang="de-DE" dirty="0"/>
          </a:p>
        </p:txBody>
      </p:sp>
    </p:spTree>
    <p:extLst>
      <p:ext uri="{BB962C8B-B14F-4D97-AF65-F5344CB8AC3E}">
        <p14:creationId xmlns:p14="http://schemas.microsoft.com/office/powerpoint/2010/main" val="2652363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5" y="595745"/>
            <a:ext cx="11566507" cy="5567311"/>
          </a:xfrm>
        </p:spPr>
        <p:txBody>
          <a:bodyPr>
            <a:normAutofit/>
          </a:bodyPr>
          <a:lstStyle/>
          <a:p>
            <a:pPr marL="0" indent="0">
              <a:buNone/>
            </a:pPr>
            <a:r>
              <a:rPr lang="de-AT" sz="2800" b="1" dirty="0"/>
              <a:t>Die Datenbank</a:t>
            </a:r>
          </a:p>
          <a:p>
            <a:r>
              <a:rPr lang="de-AT" sz="2800" dirty="0"/>
              <a:t>Schritte bei der Aufspaltung eines Monolithen</a:t>
            </a:r>
          </a:p>
          <a:p>
            <a:endParaRPr lang="de-AT" sz="2800" dirty="0"/>
          </a:p>
        </p:txBody>
      </p:sp>
      <p:pic>
        <p:nvPicPr>
          <p:cNvPr id="5" name="Grafik 4"/>
          <p:cNvPicPr>
            <a:picLocks noChangeAspect="1"/>
          </p:cNvPicPr>
          <p:nvPr/>
        </p:nvPicPr>
        <p:blipFill>
          <a:blip r:embed="rId3"/>
          <a:stretch>
            <a:fillRect/>
          </a:stretch>
        </p:blipFill>
        <p:spPr>
          <a:xfrm>
            <a:off x="2271712" y="2206382"/>
            <a:ext cx="9920288" cy="4651618"/>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115</a:t>
            </a:fld>
            <a:endParaRPr lang="de-DE" dirty="0"/>
          </a:p>
        </p:txBody>
      </p:sp>
    </p:spTree>
    <p:extLst>
      <p:ext uri="{BB962C8B-B14F-4D97-AF65-F5344CB8AC3E}">
        <p14:creationId xmlns:p14="http://schemas.microsoft.com/office/powerpoint/2010/main" val="3939520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5" y="595745"/>
            <a:ext cx="11566507" cy="5567311"/>
          </a:xfrm>
        </p:spPr>
        <p:txBody>
          <a:bodyPr>
            <a:normAutofit/>
          </a:bodyPr>
          <a:lstStyle/>
          <a:p>
            <a:pPr marL="0" indent="0">
              <a:buNone/>
            </a:pPr>
            <a:r>
              <a:rPr lang="de-AT" sz="2800" b="1" dirty="0"/>
              <a:t>Die Datenbank – Konsequenzen der Aufspaltung des Datenmodells</a:t>
            </a:r>
          </a:p>
          <a:p>
            <a:r>
              <a:rPr lang="de-AT" sz="2800" dirty="0"/>
              <a:t>Während beim Monolithen die Operation in einer abgegrenzten Transaktion (ACID) durchgeführt </a:t>
            </a:r>
            <a:br>
              <a:rPr lang="de-AT" sz="2800" dirty="0"/>
            </a:br>
            <a:r>
              <a:rPr lang="de-AT" sz="2800" dirty="0"/>
              <a:t>wird</a:t>
            </a:r>
          </a:p>
        </p:txBody>
      </p:sp>
      <p:pic>
        <p:nvPicPr>
          <p:cNvPr id="4" name="Grafik 3"/>
          <p:cNvPicPr>
            <a:picLocks noChangeAspect="1"/>
          </p:cNvPicPr>
          <p:nvPr/>
        </p:nvPicPr>
        <p:blipFill>
          <a:blip r:embed="rId3"/>
          <a:stretch>
            <a:fillRect/>
          </a:stretch>
        </p:blipFill>
        <p:spPr>
          <a:xfrm>
            <a:off x="6013676" y="1809501"/>
            <a:ext cx="6178324" cy="4906628"/>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116</a:t>
            </a:fld>
            <a:endParaRPr lang="de-DE" dirty="0"/>
          </a:p>
        </p:txBody>
      </p:sp>
    </p:spTree>
    <p:extLst>
      <p:ext uri="{BB962C8B-B14F-4D97-AF65-F5344CB8AC3E}">
        <p14:creationId xmlns:p14="http://schemas.microsoft.com/office/powerpoint/2010/main" val="202203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5" y="595745"/>
            <a:ext cx="11566507" cy="6262255"/>
          </a:xfrm>
          <a:solidFill>
            <a:schemeClr val="bg1"/>
          </a:solidFill>
        </p:spPr>
        <p:txBody>
          <a:bodyPr>
            <a:normAutofit/>
          </a:bodyPr>
          <a:lstStyle/>
          <a:p>
            <a:pPr marL="0" indent="0">
              <a:buNone/>
            </a:pPr>
            <a:r>
              <a:rPr lang="de-AT" sz="2800" b="1" dirty="0"/>
              <a:t>Die Datenbank – Konsequenzen der Aufspaltung des Datenmodells</a:t>
            </a:r>
          </a:p>
          <a:p>
            <a:r>
              <a:rPr lang="de-AT" sz="2800" dirty="0"/>
              <a:t>… ist das nach dem Aufspalten des </a:t>
            </a:r>
            <a:br>
              <a:rPr lang="de-AT" sz="2800" dirty="0"/>
            </a:br>
            <a:r>
              <a:rPr lang="de-AT" sz="2800" dirty="0"/>
              <a:t>Datenmodells nicht mehr möglich</a:t>
            </a:r>
          </a:p>
          <a:p>
            <a:r>
              <a:rPr lang="de-AT" sz="2800" dirty="0"/>
              <a:t>Es kann passieren, dass Teile der Operation</a:t>
            </a:r>
            <a:br>
              <a:rPr lang="de-AT" sz="2800" dirty="0"/>
            </a:br>
            <a:r>
              <a:rPr lang="de-AT" sz="2800" dirty="0"/>
              <a:t>erfolgreich sind, andere nicht</a:t>
            </a:r>
          </a:p>
          <a:p>
            <a:r>
              <a:rPr lang="de-AT" sz="2800" dirty="0"/>
              <a:t>Lösungen:</a:t>
            </a:r>
          </a:p>
          <a:p>
            <a:pPr lvl="1"/>
            <a:r>
              <a:rPr lang="de-AT" sz="2400" dirty="0"/>
              <a:t>Abbruch des Vorgangs mithilfe einer </a:t>
            </a:r>
            <a:r>
              <a:rPr lang="de-AT" sz="2400" dirty="0" err="1"/>
              <a:t>kompen</a:t>
            </a:r>
            <a:r>
              <a:rPr lang="de-AT" sz="2400" dirty="0"/>
              <a:t>-</a:t>
            </a:r>
            <a:br>
              <a:rPr lang="de-AT" sz="2400" dirty="0"/>
            </a:br>
            <a:r>
              <a:rPr lang="de-AT" sz="2400" dirty="0" err="1"/>
              <a:t>sierenden</a:t>
            </a:r>
            <a:r>
              <a:rPr lang="de-AT" sz="2400" dirty="0"/>
              <a:t> Transaktion</a:t>
            </a:r>
          </a:p>
          <a:p>
            <a:pPr lvl="1"/>
            <a:r>
              <a:rPr lang="de-AT" sz="2400" dirty="0"/>
              <a:t>Verteilte Transaktionen (technologisch schlecht</a:t>
            </a:r>
            <a:br>
              <a:rPr lang="de-AT" sz="2400" dirty="0"/>
            </a:br>
            <a:r>
              <a:rPr lang="de-AT" sz="2400" dirty="0"/>
              <a:t>unterstützt)</a:t>
            </a:r>
          </a:p>
          <a:p>
            <a:pPr lvl="1"/>
            <a:r>
              <a:rPr lang="de-AT" sz="2400" b="1" dirty="0"/>
              <a:t>Wiederholungen fehlgeschlagener Trans-</a:t>
            </a:r>
            <a:br>
              <a:rPr lang="de-AT" sz="2400" b="1" dirty="0"/>
            </a:br>
            <a:r>
              <a:rPr lang="de-AT" sz="2400" b="1" dirty="0" err="1"/>
              <a:t>aktionen</a:t>
            </a:r>
            <a:r>
              <a:rPr lang="de-AT" sz="2400" b="1" dirty="0"/>
              <a:t> (nachträgliche Konsistenz – </a:t>
            </a:r>
            <a:br>
              <a:rPr lang="de-AT" sz="2400" b="1" dirty="0"/>
            </a:br>
            <a:r>
              <a:rPr lang="de-AT" sz="2400" b="1" dirty="0" err="1"/>
              <a:t>Eventually</a:t>
            </a:r>
            <a:r>
              <a:rPr lang="de-AT" sz="2400" b="1" dirty="0"/>
              <a:t> </a:t>
            </a:r>
            <a:r>
              <a:rPr lang="de-AT" sz="2400" b="1" dirty="0" err="1"/>
              <a:t>Consistent</a:t>
            </a:r>
            <a:r>
              <a:rPr lang="de-AT" sz="2400" b="1" dirty="0"/>
              <a:t>)</a:t>
            </a:r>
          </a:p>
          <a:p>
            <a:pPr lvl="1"/>
            <a:endParaRPr lang="de-AT" sz="2400" dirty="0"/>
          </a:p>
        </p:txBody>
      </p:sp>
      <p:pic>
        <p:nvPicPr>
          <p:cNvPr id="5" name="Grafik 4"/>
          <p:cNvPicPr>
            <a:picLocks noChangeAspect="1"/>
          </p:cNvPicPr>
          <p:nvPr/>
        </p:nvPicPr>
        <p:blipFill>
          <a:blip r:embed="rId3"/>
          <a:stretch>
            <a:fillRect/>
          </a:stretch>
        </p:blipFill>
        <p:spPr>
          <a:xfrm>
            <a:off x="7526694" y="1632857"/>
            <a:ext cx="4665306" cy="5225143"/>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117</a:t>
            </a:fld>
            <a:endParaRPr lang="de-DE" dirty="0"/>
          </a:p>
        </p:txBody>
      </p:sp>
    </p:spTree>
    <p:extLst>
      <p:ext uri="{BB962C8B-B14F-4D97-AF65-F5344CB8AC3E}">
        <p14:creationId xmlns:p14="http://schemas.microsoft.com/office/powerpoint/2010/main" val="2150523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Die Datenbank – Konsequenzen der Aufspaltung des Datenmodells</a:t>
            </a:r>
          </a:p>
          <a:p>
            <a:pPr marL="0" indent="0">
              <a:buNone/>
            </a:pPr>
            <a:r>
              <a:rPr lang="de-AT" sz="2800" b="1" dirty="0"/>
              <a:t>Reports</a:t>
            </a:r>
          </a:p>
          <a:p>
            <a:r>
              <a:rPr lang="de-AT" sz="2800" dirty="0"/>
              <a:t>Bei der getrennten Datenhaltung ist die Reporterstellung problematisch. Die Verwendung der Services für die Reports würde zu schlechter Performance und eigens für die Reporterstellung definierten Schnittstellen führen.</a:t>
            </a:r>
          </a:p>
          <a:p>
            <a:endParaRPr lang="de-AT" sz="2800" dirty="0"/>
          </a:p>
        </p:txBody>
      </p:sp>
      <p:sp>
        <p:nvSpPr>
          <p:cNvPr id="6" name="Foliennummernplatzhalter 5"/>
          <p:cNvSpPr>
            <a:spLocks noGrp="1"/>
          </p:cNvSpPr>
          <p:nvPr>
            <p:ph type="sldNum" sz="quarter" idx="12"/>
          </p:nvPr>
        </p:nvSpPr>
        <p:spPr/>
        <p:txBody>
          <a:bodyPr/>
          <a:lstStyle/>
          <a:p>
            <a:fld id="{E31375A4-56A4-47D6-9801-1991572033F7}" type="slidenum">
              <a:rPr lang="de-DE" smtClean="0"/>
              <a:t>118</a:t>
            </a:fld>
            <a:endParaRPr lang="de-DE" dirty="0"/>
          </a:p>
        </p:txBody>
      </p:sp>
    </p:spTree>
    <p:extLst>
      <p:ext uri="{BB962C8B-B14F-4D97-AF65-F5344CB8AC3E}">
        <p14:creationId xmlns:p14="http://schemas.microsoft.com/office/powerpoint/2010/main" val="3785440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5" y="595745"/>
            <a:ext cx="11566507" cy="5567311"/>
          </a:xfrm>
        </p:spPr>
        <p:txBody>
          <a:bodyPr>
            <a:normAutofit/>
          </a:bodyPr>
          <a:lstStyle/>
          <a:p>
            <a:pPr marL="0" indent="0">
              <a:buNone/>
            </a:pPr>
            <a:r>
              <a:rPr lang="de-AT" sz="2800" b="1" dirty="0"/>
              <a:t>Die Datenbank – Konsequenzen der Aufspaltung des Datenmodells</a:t>
            </a:r>
          </a:p>
          <a:p>
            <a:pPr marL="0" indent="0">
              <a:buNone/>
            </a:pPr>
            <a:r>
              <a:rPr lang="de-AT" sz="2800" b="1" dirty="0"/>
              <a:t>Reports</a:t>
            </a:r>
          </a:p>
          <a:p>
            <a:r>
              <a:rPr lang="de-AT" sz="2800" dirty="0"/>
              <a:t>Lösung: Bereitstellen einer replizierten Datenbank, die alle Datenbanken aggregiert</a:t>
            </a:r>
          </a:p>
        </p:txBody>
      </p:sp>
      <p:pic>
        <p:nvPicPr>
          <p:cNvPr id="4" name="Grafik 3"/>
          <p:cNvPicPr>
            <a:picLocks noChangeAspect="1"/>
          </p:cNvPicPr>
          <p:nvPr/>
        </p:nvPicPr>
        <p:blipFill>
          <a:blip r:embed="rId3"/>
          <a:stretch>
            <a:fillRect/>
          </a:stretch>
        </p:blipFill>
        <p:spPr>
          <a:xfrm>
            <a:off x="173735" y="2710543"/>
            <a:ext cx="5629275" cy="2286000"/>
          </a:xfrm>
          <a:prstGeom prst="rect">
            <a:avLst/>
          </a:prstGeom>
        </p:spPr>
      </p:pic>
      <p:pic>
        <p:nvPicPr>
          <p:cNvPr id="5" name="Grafik 4"/>
          <p:cNvPicPr>
            <a:picLocks noChangeAspect="1"/>
          </p:cNvPicPr>
          <p:nvPr/>
        </p:nvPicPr>
        <p:blipFill>
          <a:blip r:embed="rId4"/>
          <a:stretch>
            <a:fillRect/>
          </a:stretch>
        </p:blipFill>
        <p:spPr>
          <a:xfrm>
            <a:off x="7540250" y="2304370"/>
            <a:ext cx="3737350" cy="4553630"/>
          </a:xfrm>
          <a:prstGeom prst="rect">
            <a:avLst/>
          </a:prstGeom>
        </p:spPr>
      </p:pic>
      <p:sp>
        <p:nvSpPr>
          <p:cNvPr id="8" name="Foliennummernplatzhalter 7"/>
          <p:cNvSpPr>
            <a:spLocks noGrp="1"/>
          </p:cNvSpPr>
          <p:nvPr>
            <p:ph type="sldNum" sz="quarter" idx="12"/>
          </p:nvPr>
        </p:nvSpPr>
        <p:spPr/>
        <p:txBody>
          <a:bodyPr/>
          <a:lstStyle/>
          <a:p>
            <a:fld id="{E31375A4-56A4-47D6-9801-1991572033F7}" type="slidenum">
              <a:rPr lang="de-DE" smtClean="0"/>
              <a:t>119</a:t>
            </a:fld>
            <a:endParaRPr lang="de-DE" dirty="0"/>
          </a:p>
        </p:txBody>
      </p:sp>
    </p:spTree>
    <p:extLst>
      <p:ext uri="{BB962C8B-B14F-4D97-AF65-F5344CB8AC3E}">
        <p14:creationId xmlns:p14="http://schemas.microsoft.com/office/powerpoint/2010/main" val="3064972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622825" y="581699"/>
            <a:ext cx="9601200" cy="664547"/>
          </a:xfrm>
        </p:spPr>
        <p:txBody>
          <a:bodyPr>
            <a:normAutofit/>
          </a:bodyPr>
          <a:lstStyle/>
          <a:p>
            <a:r>
              <a:rPr lang="de-DE" dirty="0"/>
              <a:t>Software Architekturen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381000" y="1373759"/>
            <a:ext cx="9601200" cy="4392291"/>
          </a:xfrm>
        </p:spPr>
        <p:txBody>
          <a:bodyPr>
            <a:normAutofit fontScale="92500" lnSpcReduction="20000"/>
          </a:bodyPr>
          <a:lstStyle/>
          <a:p>
            <a:pPr marL="274320" lvl="1" indent="0">
              <a:buNone/>
            </a:pPr>
            <a:r>
              <a:rPr lang="de-DE" sz="3200" dirty="0" err="1"/>
              <a:t>Microservices</a:t>
            </a:r>
            <a:r>
              <a:rPr lang="de-DE" sz="3200" dirty="0"/>
              <a:t> Architektur</a:t>
            </a:r>
          </a:p>
          <a:p>
            <a:pPr lvl="1"/>
            <a:r>
              <a:rPr lang="de-DE" sz="2400" dirty="0"/>
              <a:t>Getrieben durch Community</a:t>
            </a:r>
          </a:p>
          <a:p>
            <a:pPr lvl="1"/>
            <a:r>
              <a:rPr lang="de-DE" sz="2400" dirty="0"/>
              <a:t>Services werden weiter </a:t>
            </a:r>
            <a:br>
              <a:rPr lang="de-DE" sz="2400" dirty="0"/>
            </a:br>
            <a:r>
              <a:rPr lang="de-DE" sz="2400" dirty="0"/>
              <a:t>aufgebrochen</a:t>
            </a:r>
          </a:p>
          <a:p>
            <a:pPr lvl="1"/>
            <a:r>
              <a:rPr lang="de-DE" sz="2400" dirty="0"/>
              <a:t>Keine zentrale Orchestrierung</a:t>
            </a:r>
          </a:p>
          <a:p>
            <a:pPr lvl="1"/>
            <a:r>
              <a:rPr lang="de-DE" sz="2400" dirty="0"/>
              <a:t>Open Source Produkte</a:t>
            </a:r>
          </a:p>
          <a:p>
            <a:pPr lvl="1"/>
            <a:r>
              <a:rPr lang="de-DE" sz="2400" dirty="0"/>
              <a:t>Propagiert Punkt zu Punkt </a:t>
            </a:r>
            <a:br>
              <a:rPr lang="de-DE" sz="2400" dirty="0"/>
            </a:br>
            <a:r>
              <a:rPr lang="de-DE" sz="2400" dirty="0"/>
              <a:t>Integrationen</a:t>
            </a:r>
          </a:p>
          <a:p>
            <a:pPr lvl="1"/>
            <a:r>
              <a:rPr lang="de-DE" sz="2400" dirty="0"/>
              <a:t>Services sprechen miteinander über</a:t>
            </a:r>
            <a:br>
              <a:rPr lang="de-DE" sz="2400" dirty="0"/>
            </a:br>
            <a:r>
              <a:rPr lang="de-DE" sz="2400" dirty="0"/>
              <a:t>Netzwerk</a:t>
            </a:r>
          </a:p>
          <a:p>
            <a:pPr lvl="1"/>
            <a:r>
              <a:rPr lang="de-DE" sz="2400" dirty="0" err="1"/>
              <a:t>Microservices</a:t>
            </a:r>
            <a:r>
              <a:rPr lang="de-DE" sz="2400" dirty="0"/>
              <a:t> haben eine getrennte </a:t>
            </a:r>
            <a:br>
              <a:rPr lang="de-DE" sz="2400" dirty="0"/>
            </a:br>
            <a:r>
              <a:rPr lang="de-DE" sz="2400" dirty="0"/>
              <a:t>Datenhaltung</a:t>
            </a:r>
          </a:p>
          <a:p>
            <a:pPr marL="274320" lvl="1" indent="0">
              <a:buNone/>
            </a:pPr>
            <a:endParaRPr lang="de-DE" sz="3200" dirty="0"/>
          </a:p>
          <a:p>
            <a:pPr lvl="1"/>
            <a:endParaRPr lang="de-DE" sz="3200" dirty="0"/>
          </a:p>
          <a:p>
            <a:pPr marL="274320" lvl="1" indent="0">
              <a:buNone/>
            </a:pPr>
            <a:endParaRPr lang="de-DE" dirty="0"/>
          </a:p>
          <a:p>
            <a:pPr lvl="1"/>
            <a:endParaRPr lang="de-DE" dirty="0"/>
          </a:p>
        </p:txBody>
      </p:sp>
      <p:pic>
        <p:nvPicPr>
          <p:cNvPr id="8" name="Grafik 7"/>
          <p:cNvPicPr>
            <a:picLocks noChangeAspect="1"/>
          </p:cNvPicPr>
          <p:nvPr/>
        </p:nvPicPr>
        <p:blipFill>
          <a:blip r:embed="rId2"/>
          <a:stretch>
            <a:fillRect/>
          </a:stretch>
        </p:blipFill>
        <p:spPr>
          <a:xfrm>
            <a:off x="5857162" y="651986"/>
            <a:ext cx="5692023" cy="5418001"/>
          </a:xfrm>
          <a:prstGeom prst="rect">
            <a:avLst/>
          </a:prstGeom>
        </p:spPr>
      </p:pic>
      <p:sp>
        <p:nvSpPr>
          <p:cNvPr id="6" name="Foliennummernplatzhalter 5"/>
          <p:cNvSpPr>
            <a:spLocks noGrp="1"/>
          </p:cNvSpPr>
          <p:nvPr>
            <p:ph type="sldNum" sz="quarter" idx="12"/>
          </p:nvPr>
        </p:nvSpPr>
        <p:spPr/>
        <p:txBody>
          <a:bodyPr/>
          <a:lstStyle/>
          <a:p>
            <a:fld id="{E31375A4-56A4-47D6-9801-1991572033F7}" type="slidenum">
              <a:rPr lang="de-DE" smtClean="0"/>
              <a:t>12</a:t>
            </a:fld>
            <a:endParaRPr lang="de-DE" dirty="0"/>
          </a:p>
        </p:txBody>
      </p:sp>
    </p:spTree>
    <p:extLst>
      <p:ext uri="{BB962C8B-B14F-4D97-AF65-F5344CB8AC3E}">
        <p14:creationId xmlns:p14="http://schemas.microsoft.com/office/powerpoint/2010/main" val="11167540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32140" y="851475"/>
            <a:ext cx="9601200" cy="664547"/>
          </a:xfrm>
        </p:spPr>
        <p:txBody>
          <a:bodyPr>
            <a:normAutofit/>
          </a:bodyPr>
          <a:lstStyle/>
          <a:p>
            <a:r>
              <a:rPr lang="de-DE" dirty="0" err="1"/>
              <a:t>Microservices</a:t>
            </a:r>
            <a:r>
              <a:rPr lang="de-DE" dirty="0"/>
              <a:t> - Agenda</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fontScale="85000" lnSpcReduction="20000"/>
          </a:bodyPr>
          <a:lstStyle/>
          <a:p>
            <a:pPr lvl="1"/>
            <a:r>
              <a:rPr lang="de-DE" sz="3200" dirty="0"/>
              <a:t>Einführung</a:t>
            </a:r>
          </a:p>
          <a:p>
            <a:pPr lvl="1"/>
            <a:r>
              <a:rPr lang="de-DE" sz="3200" dirty="0"/>
              <a:t>Gestaltung von Services</a:t>
            </a:r>
          </a:p>
          <a:p>
            <a:pPr lvl="1"/>
            <a:r>
              <a:rPr lang="de-DE" sz="3200" dirty="0"/>
              <a:t>Integration</a:t>
            </a:r>
          </a:p>
          <a:p>
            <a:pPr lvl="1"/>
            <a:r>
              <a:rPr lang="de-DE" sz="3200" dirty="0"/>
              <a:t>Aufspaltung von Monolithen</a:t>
            </a:r>
          </a:p>
          <a:p>
            <a:pPr lvl="1"/>
            <a:r>
              <a:rPr lang="de-DE" sz="3200" dirty="0" err="1">
                <a:solidFill>
                  <a:schemeClr val="accent1"/>
                </a:solidFill>
              </a:rPr>
              <a:t>Deployment</a:t>
            </a:r>
            <a:endParaRPr lang="de-DE" sz="3200" dirty="0">
              <a:solidFill>
                <a:schemeClr val="accent1"/>
              </a:solidFill>
            </a:endParaRPr>
          </a:p>
          <a:p>
            <a:pPr lvl="1"/>
            <a:r>
              <a:rPr lang="de-DE" sz="3200" dirty="0"/>
              <a:t>Test</a:t>
            </a:r>
          </a:p>
          <a:p>
            <a:pPr lvl="1"/>
            <a:r>
              <a:rPr lang="de-DE" sz="3200" dirty="0"/>
              <a:t>Monitoring</a:t>
            </a:r>
          </a:p>
          <a:p>
            <a:pPr lvl="1"/>
            <a:r>
              <a:rPr lang="de-DE" sz="3200" dirty="0"/>
              <a:t>Security</a:t>
            </a:r>
          </a:p>
          <a:p>
            <a:pPr lvl="1"/>
            <a:r>
              <a:rPr lang="de-DE" sz="3200" dirty="0"/>
              <a:t>Skalierung</a:t>
            </a:r>
          </a:p>
          <a:p>
            <a:pPr lvl="1"/>
            <a:r>
              <a:rPr lang="de-DE" sz="3200" dirty="0" err="1"/>
              <a:t>OpenShift</a:t>
            </a:r>
            <a:r>
              <a:rPr lang="de-DE" sz="3200" dirty="0"/>
              <a:t> im Überblick</a:t>
            </a:r>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120</a:t>
            </a:fld>
            <a:endParaRPr lang="de-DE" dirty="0"/>
          </a:p>
        </p:txBody>
      </p:sp>
    </p:spTree>
    <p:extLst>
      <p:ext uri="{BB962C8B-B14F-4D97-AF65-F5344CB8AC3E}">
        <p14:creationId xmlns:p14="http://schemas.microsoft.com/office/powerpoint/2010/main" val="33233026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err="1"/>
              <a:t>Deployment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err="1"/>
              <a:t>Continuous</a:t>
            </a:r>
            <a:r>
              <a:rPr lang="de-AT" sz="2800" b="1" dirty="0"/>
              <a:t> Integration, </a:t>
            </a:r>
            <a:r>
              <a:rPr lang="de-AT" sz="2800" b="1" dirty="0" err="1"/>
              <a:t>Continuous</a:t>
            </a:r>
            <a:r>
              <a:rPr lang="de-AT" sz="2800" b="1" dirty="0"/>
              <a:t> </a:t>
            </a:r>
            <a:r>
              <a:rPr lang="de-AT" sz="2800" b="1" dirty="0" err="1"/>
              <a:t>Delivery</a:t>
            </a:r>
            <a:endParaRPr lang="de-AT" sz="2800" b="1" dirty="0"/>
          </a:p>
          <a:p>
            <a:r>
              <a:rPr lang="de-AT" sz="2800" dirty="0"/>
              <a:t>Automatisierter Prozess, um Software zu übersetzen, testen und zu paketieren.</a:t>
            </a:r>
          </a:p>
          <a:p>
            <a:r>
              <a:rPr lang="de-AT" sz="2800" b="1" dirty="0"/>
              <a:t>Testautomatisierung:</a:t>
            </a:r>
            <a:r>
              <a:rPr lang="de-AT" sz="2800" dirty="0"/>
              <a:t> Automatisierte Unit und ggf. UI Tests, die vor jedem </a:t>
            </a:r>
            <a:r>
              <a:rPr lang="de-AT" sz="2800" dirty="0" err="1"/>
              <a:t>Build</a:t>
            </a:r>
            <a:r>
              <a:rPr lang="de-AT" sz="2800" dirty="0"/>
              <a:t> durchgeführt werden</a:t>
            </a:r>
          </a:p>
          <a:p>
            <a:r>
              <a:rPr lang="de-AT" sz="2800" b="1" dirty="0" err="1"/>
              <a:t>Continuous</a:t>
            </a:r>
            <a:r>
              <a:rPr lang="de-AT" sz="2800" b="1" dirty="0"/>
              <a:t> Integration: </a:t>
            </a:r>
            <a:r>
              <a:rPr lang="de-AT" sz="2800" dirty="0"/>
              <a:t>Automatisierter </a:t>
            </a:r>
            <a:r>
              <a:rPr lang="de-AT" sz="2800" dirty="0" err="1"/>
              <a:t>Build</a:t>
            </a:r>
            <a:r>
              <a:rPr lang="de-AT" sz="2800" dirty="0"/>
              <a:t> (Übersetzung und Paketierung) einer Software Applikation</a:t>
            </a:r>
          </a:p>
          <a:p>
            <a:r>
              <a:rPr lang="de-AT" sz="2800" b="1" dirty="0" err="1"/>
              <a:t>Continuous</a:t>
            </a:r>
            <a:r>
              <a:rPr lang="de-AT" sz="2800" b="1" dirty="0"/>
              <a:t> </a:t>
            </a:r>
            <a:r>
              <a:rPr lang="de-AT" sz="2800" b="1" dirty="0" err="1"/>
              <a:t>Delivery</a:t>
            </a:r>
            <a:r>
              <a:rPr lang="de-AT" sz="2800" b="1" dirty="0"/>
              <a:t>: </a:t>
            </a:r>
            <a:r>
              <a:rPr lang="de-AT" sz="2800" dirty="0"/>
              <a:t>Automatisierte Installation </a:t>
            </a:r>
            <a:r>
              <a:rPr lang="de-AT" sz="2800" dirty="0" err="1"/>
              <a:t>Deployment</a:t>
            </a:r>
            <a:r>
              <a:rPr lang="de-AT" sz="2800" dirty="0"/>
              <a:t> neuer Software</a:t>
            </a:r>
          </a:p>
          <a:p>
            <a:pPr marL="0" indent="0">
              <a:buNone/>
            </a:pPr>
            <a:r>
              <a:rPr lang="de-AT" sz="2800" dirty="0"/>
              <a:t>Alle 3 Aufgaben werden von sogenannten </a:t>
            </a:r>
            <a:r>
              <a:rPr lang="de-AT" sz="2800" dirty="0" err="1"/>
              <a:t>Build</a:t>
            </a:r>
            <a:r>
              <a:rPr lang="de-AT" sz="2800" dirty="0"/>
              <a:t> Servern (z.B. Jenkins, </a:t>
            </a:r>
            <a:r>
              <a:rPr lang="de-AT" sz="2800" dirty="0" err="1"/>
              <a:t>Teamcity</a:t>
            </a:r>
            <a:r>
              <a:rPr lang="de-AT" sz="2800" dirty="0"/>
              <a:t>) </a:t>
            </a:r>
            <a:r>
              <a:rPr lang="de-AT" sz="2800" dirty="0" err="1"/>
              <a:t>duchgeführt</a:t>
            </a:r>
            <a:r>
              <a:rPr lang="de-AT" sz="2800" dirty="0"/>
              <a:t>.</a:t>
            </a:r>
          </a:p>
          <a:p>
            <a:endParaRPr lang="de-AT" sz="2800" dirty="0"/>
          </a:p>
          <a:p>
            <a:endParaRPr lang="de-AT" sz="2800" dirty="0"/>
          </a:p>
        </p:txBody>
      </p:sp>
      <p:sp>
        <p:nvSpPr>
          <p:cNvPr id="6" name="Foliennummernplatzhalter 5"/>
          <p:cNvSpPr>
            <a:spLocks noGrp="1"/>
          </p:cNvSpPr>
          <p:nvPr>
            <p:ph type="sldNum" sz="quarter" idx="12"/>
          </p:nvPr>
        </p:nvSpPr>
        <p:spPr/>
        <p:txBody>
          <a:bodyPr/>
          <a:lstStyle/>
          <a:p>
            <a:fld id="{E31375A4-56A4-47D6-9801-1991572033F7}" type="slidenum">
              <a:rPr lang="de-DE" smtClean="0"/>
              <a:t>121</a:t>
            </a:fld>
            <a:endParaRPr lang="de-DE" dirty="0"/>
          </a:p>
        </p:txBody>
      </p:sp>
    </p:spTree>
    <p:extLst>
      <p:ext uri="{BB962C8B-B14F-4D97-AF65-F5344CB8AC3E}">
        <p14:creationId xmlns:p14="http://schemas.microsoft.com/office/powerpoint/2010/main" val="2424725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err="1"/>
              <a:t>Deployment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endParaRPr lang="de-AT" sz="2800" dirty="0"/>
          </a:p>
          <a:p>
            <a:endParaRPr lang="de-AT" sz="2800" dirty="0"/>
          </a:p>
        </p:txBody>
      </p:sp>
      <p:sp>
        <p:nvSpPr>
          <p:cNvPr id="5" name="AutoShape 4" descr="https://media.licdn.com/mpr/mpr/AAEAAQAAAAAAAAghAAAAJGE5MTFhMjVlLWUwNzItNDhlNC1hMzIyLTlkMWFmY2U5YmMxYw.png"/>
          <p:cNvSpPr>
            <a:spLocks noChangeAspect="1" noChangeArrowheads="1"/>
          </p:cNvSpPr>
          <p:nvPr/>
        </p:nvSpPr>
        <p:spPr bwMode="auto">
          <a:xfrm>
            <a:off x="155575" y="-144463"/>
            <a:ext cx="7028996" cy="702901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6" name="Grafik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6043" y="608282"/>
            <a:ext cx="11195957" cy="6261790"/>
          </a:xfrm>
          <a:prstGeom prst="rect">
            <a:avLst/>
          </a:prstGeom>
        </p:spPr>
      </p:pic>
      <p:sp>
        <p:nvSpPr>
          <p:cNvPr id="8" name="Foliennummernplatzhalter 7"/>
          <p:cNvSpPr>
            <a:spLocks noGrp="1"/>
          </p:cNvSpPr>
          <p:nvPr>
            <p:ph type="sldNum" sz="quarter" idx="12"/>
          </p:nvPr>
        </p:nvSpPr>
        <p:spPr/>
        <p:txBody>
          <a:bodyPr/>
          <a:lstStyle/>
          <a:p>
            <a:fld id="{E31375A4-56A4-47D6-9801-1991572033F7}" type="slidenum">
              <a:rPr lang="de-DE" smtClean="0"/>
              <a:t>122</a:t>
            </a:fld>
            <a:endParaRPr lang="de-DE" dirty="0"/>
          </a:p>
        </p:txBody>
      </p:sp>
    </p:spTree>
    <p:extLst>
      <p:ext uri="{BB962C8B-B14F-4D97-AF65-F5344CB8AC3E}">
        <p14:creationId xmlns:p14="http://schemas.microsoft.com/office/powerpoint/2010/main" val="2801024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err="1"/>
              <a:t>Deployment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err="1"/>
              <a:t>Continuous</a:t>
            </a:r>
            <a:r>
              <a:rPr lang="de-AT" sz="2800" b="1" dirty="0"/>
              <a:t> Integration (CI), </a:t>
            </a:r>
            <a:r>
              <a:rPr lang="de-AT" sz="2800" b="1" dirty="0" err="1"/>
              <a:t>Continuous</a:t>
            </a:r>
            <a:r>
              <a:rPr lang="de-AT" sz="2800" b="1" dirty="0"/>
              <a:t> </a:t>
            </a:r>
            <a:r>
              <a:rPr lang="de-AT" sz="2800" b="1" dirty="0" err="1"/>
              <a:t>Delivery</a:t>
            </a:r>
            <a:r>
              <a:rPr lang="de-AT" sz="2800" b="1" dirty="0"/>
              <a:t> (CD)</a:t>
            </a:r>
          </a:p>
          <a:p>
            <a:r>
              <a:rPr lang="de-AT" sz="2800" dirty="0"/>
              <a:t>Wie ist bei </a:t>
            </a:r>
            <a:r>
              <a:rPr lang="de-AT" sz="2800" dirty="0" err="1"/>
              <a:t>Microservices</a:t>
            </a:r>
            <a:r>
              <a:rPr lang="de-AT" sz="2800" dirty="0"/>
              <a:t> mit CI und DI umzugehen</a:t>
            </a:r>
            <a:r>
              <a:rPr lang="de-AT" sz="2400" dirty="0"/>
              <a:t>?</a:t>
            </a:r>
            <a:endParaRPr lang="de-AT" sz="2800" dirty="0"/>
          </a:p>
          <a:p>
            <a:r>
              <a:rPr lang="de-AT" sz="2800" dirty="0"/>
              <a:t>Ansatz 1, Monolithischer </a:t>
            </a:r>
            <a:r>
              <a:rPr lang="de-AT" sz="2800" dirty="0" err="1"/>
              <a:t>Build</a:t>
            </a:r>
            <a:endParaRPr lang="de-AT" sz="2800" dirty="0"/>
          </a:p>
          <a:p>
            <a:r>
              <a:rPr lang="de-AT" sz="2800" dirty="0"/>
              <a:t>Nachteile: Lange Laufzeit, auch wenn nur 1 Service gebaut werden soll</a:t>
            </a:r>
          </a:p>
        </p:txBody>
      </p:sp>
      <p:pic>
        <p:nvPicPr>
          <p:cNvPr id="4" name="Grafik 3"/>
          <p:cNvPicPr>
            <a:picLocks noChangeAspect="1"/>
          </p:cNvPicPr>
          <p:nvPr/>
        </p:nvPicPr>
        <p:blipFill>
          <a:blip r:embed="rId3"/>
          <a:stretch>
            <a:fillRect/>
          </a:stretch>
        </p:blipFill>
        <p:spPr>
          <a:xfrm>
            <a:off x="3951514" y="3186540"/>
            <a:ext cx="8240486" cy="3625278"/>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123</a:t>
            </a:fld>
            <a:endParaRPr lang="de-DE" dirty="0"/>
          </a:p>
        </p:txBody>
      </p:sp>
    </p:spTree>
    <p:extLst>
      <p:ext uri="{BB962C8B-B14F-4D97-AF65-F5344CB8AC3E}">
        <p14:creationId xmlns:p14="http://schemas.microsoft.com/office/powerpoint/2010/main" val="1619846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err="1"/>
              <a:t>Deployment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err="1"/>
              <a:t>Continuous</a:t>
            </a:r>
            <a:r>
              <a:rPr lang="de-AT" sz="2800" b="1" dirty="0"/>
              <a:t> Integration (CI), </a:t>
            </a:r>
            <a:r>
              <a:rPr lang="de-AT" sz="2800" b="1" dirty="0" err="1"/>
              <a:t>Continuous</a:t>
            </a:r>
            <a:r>
              <a:rPr lang="de-AT" sz="2800" b="1" dirty="0"/>
              <a:t> </a:t>
            </a:r>
            <a:r>
              <a:rPr lang="de-AT" sz="2800" b="1" dirty="0" err="1"/>
              <a:t>Delivery</a:t>
            </a:r>
            <a:r>
              <a:rPr lang="de-AT" sz="2800" b="1" dirty="0"/>
              <a:t> (CD)</a:t>
            </a:r>
          </a:p>
          <a:p>
            <a:r>
              <a:rPr lang="de-AT" sz="2800" dirty="0"/>
              <a:t>Wie ist bei </a:t>
            </a:r>
            <a:r>
              <a:rPr lang="de-AT" sz="2800" dirty="0" err="1"/>
              <a:t>Microservices</a:t>
            </a:r>
            <a:r>
              <a:rPr lang="de-AT" sz="2800" dirty="0"/>
              <a:t> mit CI und DI umzugehen?</a:t>
            </a:r>
          </a:p>
          <a:p>
            <a:r>
              <a:rPr lang="de-AT" sz="2800" dirty="0"/>
              <a:t>Ansatz 2: 1 </a:t>
            </a:r>
            <a:r>
              <a:rPr lang="de-AT" sz="2800" dirty="0" err="1"/>
              <a:t>Build</a:t>
            </a:r>
            <a:r>
              <a:rPr lang="de-AT" sz="2800" dirty="0"/>
              <a:t> pro </a:t>
            </a:r>
            <a:r>
              <a:rPr lang="de-AT" sz="2800" dirty="0" err="1"/>
              <a:t>Microservice</a:t>
            </a:r>
            <a:r>
              <a:rPr lang="de-AT" sz="2800" dirty="0"/>
              <a:t> mit gemeinsamer VCS </a:t>
            </a:r>
            <a:r>
              <a:rPr lang="de-AT" sz="2800" dirty="0" err="1"/>
              <a:t>root</a:t>
            </a:r>
            <a:endParaRPr lang="de-AT" sz="2800" dirty="0"/>
          </a:p>
        </p:txBody>
      </p:sp>
      <p:pic>
        <p:nvPicPr>
          <p:cNvPr id="5" name="Grafik 4"/>
          <p:cNvPicPr>
            <a:picLocks noChangeAspect="1"/>
          </p:cNvPicPr>
          <p:nvPr/>
        </p:nvPicPr>
        <p:blipFill>
          <a:blip r:embed="rId3"/>
          <a:stretch>
            <a:fillRect/>
          </a:stretch>
        </p:blipFill>
        <p:spPr>
          <a:xfrm>
            <a:off x="3951514" y="3437654"/>
            <a:ext cx="8240486" cy="3374163"/>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124</a:t>
            </a:fld>
            <a:endParaRPr lang="de-DE" dirty="0"/>
          </a:p>
        </p:txBody>
      </p:sp>
    </p:spTree>
    <p:extLst>
      <p:ext uri="{BB962C8B-B14F-4D97-AF65-F5344CB8AC3E}">
        <p14:creationId xmlns:p14="http://schemas.microsoft.com/office/powerpoint/2010/main" val="1459624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err="1"/>
              <a:t>Deployment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err="1"/>
              <a:t>Continuous</a:t>
            </a:r>
            <a:r>
              <a:rPr lang="de-AT" sz="2800" b="1" dirty="0"/>
              <a:t> Integration (CI), </a:t>
            </a:r>
            <a:r>
              <a:rPr lang="de-AT" sz="2800" b="1" dirty="0" err="1"/>
              <a:t>Continuous</a:t>
            </a:r>
            <a:r>
              <a:rPr lang="de-AT" sz="2800" b="1" dirty="0"/>
              <a:t> </a:t>
            </a:r>
            <a:r>
              <a:rPr lang="de-AT" sz="2800" b="1" dirty="0" err="1"/>
              <a:t>Delivery</a:t>
            </a:r>
            <a:r>
              <a:rPr lang="de-AT" sz="2800" b="1" dirty="0"/>
              <a:t> (CD)</a:t>
            </a:r>
          </a:p>
          <a:p>
            <a:r>
              <a:rPr lang="de-AT" sz="2800" dirty="0"/>
              <a:t>Wie ist bei </a:t>
            </a:r>
            <a:r>
              <a:rPr lang="de-AT" sz="2800" dirty="0" err="1"/>
              <a:t>Microservices</a:t>
            </a:r>
            <a:r>
              <a:rPr lang="de-AT" sz="2800" dirty="0"/>
              <a:t> mit CI und DI umzugehen.</a:t>
            </a:r>
          </a:p>
          <a:p>
            <a:r>
              <a:rPr lang="de-AT" sz="2800" dirty="0"/>
              <a:t>Ansatz 3: 1 </a:t>
            </a:r>
            <a:r>
              <a:rPr lang="de-AT" sz="2800" dirty="0" err="1"/>
              <a:t>Build</a:t>
            </a:r>
            <a:r>
              <a:rPr lang="de-AT" sz="2800" dirty="0"/>
              <a:t> pro </a:t>
            </a:r>
            <a:r>
              <a:rPr lang="de-AT" sz="2800" dirty="0" err="1"/>
              <a:t>Microservice</a:t>
            </a:r>
            <a:r>
              <a:rPr lang="de-AT" sz="2800" dirty="0"/>
              <a:t> mit getrennten VCS </a:t>
            </a:r>
            <a:r>
              <a:rPr lang="de-AT" sz="2800" dirty="0" err="1"/>
              <a:t>Repositories</a:t>
            </a:r>
            <a:endParaRPr lang="de-AT" sz="2800" dirty="0"/>
          </a:p>
        </p:txBody>
      </p:sp>
      <p:pic>
        <p:nvPicPr>
          <p:cNvPr id="4" name="Grafik 3"/>
          <p:cNvPicPr>
            <a:picLocks noChangeAspect="1"/>
          </p:cNvPicPr>
          <p:nvPr/>
        </p:nvPicPr>
        <p:blipFill>
          <a:blip r:embed="rId3"/>
          <a:stretch>
            <a:fillRect/>
          </a:stretch>
        </p:blipFill>
        <p:spPr>
          <a:xfrm>
            <a:off x="3592286" y="3477521"/>
            <a:ext cx="8599714" cy="3380479"/>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125</a:t>
            </a:fld>
            <a:endParaRPr lang="de-DE" dirty="0"/>
          </a:p>
        </p:txBody>
      </p:sp>
    </p:spTree>
    <p:extLst>
      <p:ext uri="{BB962C8B-B14F-4D97-AF65-F5344CB8AC3E}">
        <p14:creationId xmlns:p14="http://schemas.microsoft.com/office/powerpoint/2010/main" val="2710935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err="1"/>
              <a:t>Deployment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err="1"/>
              <a:t>Continuous</a:t>
            </a:r>
            <a:r>
              <a:rPr lang="de-AT" sz="2800" b="1" dirty="0"/>
              <a:t> Integration, </a:t>
            </a:r>
            <a:r>
              <a:rPr lang="de-AT" sz="2800" b="1" dirty="0" err="1"/>
              <a:t>Continuous</a:t>
            </a:r>
            <a:r>
              <a:rPr lang="de-AT" sz="2800" b="1" dirty="0"/>
              <a:t> </a:t>
            </a:r>
            <a:r>
              <a:rPr lang="de-AT" sz="2800" b="1" dirty="0" err="1"/>
              <a:t>Delivery</a:t>
            </a:r>
            <a:endParaRPr lang="de-AT" sz="2800" dirty="0"/>
          </a:p>
          <a:p>
            <a:r>
              <a:rPr lang="de-AT" sz="2800" dirty="0"/>
              <a:t>Eine Automatisierung der </a:t>
            </a:r>
            <a:r>
              <a:rPr lang="de-AT" sz="2800" dirty="0" err="1"/>
              <a:t>Build</a:t>
            </a:r>
            <a:r>
              <a:rPr lang="de-AT" sz="2800" dirty="0"/>
              <a:t> / Test / QS und </a:t>
            </a:r>
            <a:r>
              <a:rPr lang="de-AT" sz="2800" dirty="0" err="1"/>
              <a:t>Deployment</a:t>
            </a:r>
            <a:r>
              <a:rPr lang="de-AT" sz="2800" dirty="0"/>
              <a:t> Prozesse ist zwingende Voraussetzung für die </a:t>
            </a:r>
            <a:r>
              <a:rPr lang="de-AT" sz="2800" dirty="0" err="1"/>
              <a:t>Microservices</a:t>
            </a:r>
            <a:r>
              <a:rPr lang="de-AT" sz="2800" dirty="0"/>
              <a:t> Architektur</a:t>
            </a:r>
          </a:p>
          <a:p>
            <a:r>
              <a:rPr lang="de-AT" sz="2800" dirty="0"/>
              <a:t>Ein manuelles Vorgehen wäre bei Weitem zu fehleranfällig und aufwendig</a:t>
            </a:r>
          </a:p>
          <a:p>
            <a:pPr marL="0" indent="0">
              <a:buNone/>
            </a:pPr>
            <a:endParaRPr lang="de-AT" sz="2800" dirty="0"/>
          </a:p>
          <a:p>
            <a:endParaRPr lang="de-AT" sz="2800" dirty="0"/>
          </a:p>
        </p:txBody>
      </p:sp>
      <p:sp>
        <p:nvSpPr>
          <p:cNvPr id="6" name="Foliennummernplatzhalter 5"/>
          <p:cNvSpPr>
            <a:spLocks noGrp="1"/>
          </p:cNvSpPr>
          <p:nvPr>
            <p:ph type="sldNum" sz="quarter" idx="12"/>
          </p:nvPr>
        </p:nvSpPr>
        <p:spPr/>
        <p:txBody>
          <a:bodyPr/>
          <a:lstStyle/>
          <a:p>
            <a:fld id="{E31375A4-56A4-47D6-9801-1991572033F7}" type="slidenum">
              <a:rPr lang="de-DE" smtClean="0"/>
              <a:t>126</a:t>
            </a:fld>
            <a:endParaRPr lang="de-DE" dirty="0"/>
          </a:p>
        </p:txBody>
      </p:sp>
    </p:spTree>
    <p:extLst>
      <p:ext uri="{BB962C8B-B14F-4D97-AF65-F5344CB8AC3E}">
        <p14:creationId xmlns:p14="http://schemas.microsoft.com/office/powerpoint/2010/main" val="3406705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err="1"/>
              <a:t>Deployment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Virtualisierung</a:t>
            </a:r>
            <a:endParaRPr lang="de-AT" sz="2800" dirty="0"/>
          </a:p>
          <a:p>
            <a:pPr marL="0" indent="0">
              <a:buNone/>
            </a:pPr>
            <a:r>
              <a:rPr lang="de-AT" sz="2800" dirty="0" err="1"/>
              <a:t>Microservices</a:t>
            </a:r>
            <a:r>
              <a:rPr lang="de-AT" sz="2800" dirty="0"/>
              <a:t> können auf unterschiedliche Arten betrieben werden:</a:t>
            </a:r>
          </a:p>
          <a:p>
            <a:r>
              <a:rPr lang="de-AT" sz="2800" dirty="0"/>
              <a:t>Physikalische Host</a:t>
            </a:r>
          </a:p>
          <a:p>
            <a:r>
              <a:rPr lang="de-AT" sz="2800" dirty="0"/>
              <a:t>Virtualisierte Hosts</a:t>
            </a:r>
          </a:p>
          <a:p>
            <a:r>
              <a:rPr lang="de-AT" sz="2800" dirty="0"/>
              <a:t>Virtualisierte Container</a:t>
            </a:r>
          </a:p>
          <a:p>
            <a:pPr marL="0" indent="0">
              <a:buNone/>
            </a:pPr>
            <a:r>
              <a:rPr lang="de-AT" sz="2800" dirty="0"/>
              <a:t>Für die </a:t>
            </a:r>
            <a:r>
              <a:rPr lang="de-AT" sz="2800" dirty="0" err="1"/>
              <a:t>Microservices</a:t>
            </a:r>
            <a:r>
              <a:rPr lang="de-AT" sz="2800" dirty="0"/>
              <a:t> Umgebungen bieten sich aufgrund der angestrebten Automatisierung und der angestrebten Flexibilität bzgl. Skalierung virtualisierte Umgebungen an.</a:t>
            </a:r>
          </a:p>
          <a:p>
            <a:endParaRPr lang="de-AT" sz="2800" dirty="0"/>
          </a:p>
        </p:txBody>
      </p:sp>
      <p:sp>
        <p:nvSpPr>
          <p:cNvPr id="6" name="Foliennummernplatzhalter 5"/>
          <p:cNvSpPr>
            <a:spLocks noGrp="1"/>
          </p:cNvSpPr>
          <p:nvPr>
            <p:ph type="sldNum" sz="quarter" idx="12"/>
          </p:nvPr>
        </p:nvSpPr>
        <p:spPr/>
        <p:txBody>
          <a:bodyPr/>
          <a:lstStyle/>
          <a:p>
            <a:fld id="{E31375A4-56A4-47D6-9801-1991572033F7}" type="slidenum">
              <a:rPr lang="de-DE" smtClean="0"/>
              <a:t>127</a:t>
            </a:fld>
            <a:endParaRPr lang="de-DE" dirty="0"/>
          </a:p>
        </p:txBody>
      </p:sp>
    </p:spTree>
    <p:extLst>
      <p:ext uri="{BB962C8B-B14F-4D97-AF65-F5344CB8AC3E}">
        <p14:creationId xmlns:p14="http://schemas.microsoft.com/office/powerpoint/2010/main" val="1468482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err="1"/>
              <a:t>Deployment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Virtualisierung</a:t>
            </a:r>
          </a:p>
          <a:p>
            <a:r>
              <a:rPr lang="de-AT" sz="2800" b="1" dirty="0"/>
              <a:t>Herkömmliche Virtualisierung: </a:t>
            </a:r>
          </a:p>
          <a:p>
            <a:pPr lvl="1"/>
            <a:r>
              <a:rPr lang="de-AT" sz="2400" dirty="0" err="1"/>
              <a:t>Vagrant</a:t>
            </a:r>
            <a:r>
              <a:rPr lang="de-AT" sz="2400" dirty="0"/>
              <a:t> (verwendet </a:t>
            </a:r>
            <a:r>
              <a:rPr lang="de-AT" sz="2400" dirty="0" err="1"/>
              <a:t>VirtualBox</a:t>
            </a:r>
            <a:r>
              <a:rPr lang="de-AT" sz="2400" dirty="0"/>
              <a:t>)</a:t>
            </a:r>
          </a:p>
          <a:p>
            <a:pPr lvl="1"/>
            <a:r>
              <a:rPr lang="de-AT" sz="2400" dirty="0"/>
              <a:t>Oracle </a:t>
            </a:r>
            <a:r>
              <a:rPr lang="de-AT" sz="2400" dirty="0" err="1"/>
              <a:t>VirtualBox</a:t>
            </a:r>
            <a:endParaRPr lang="de-AT" sz="2400" dirty="0"/>
          </a:p>
          <a:p>
            <a:pPr lvl="1"/>
            <a:r>
              <a:rPr lang="de-AT" sz="2400" dirty="0" err="1"/>
              <a:t>Vmware</a:t>
            </a:r>
            <a:r>
              <a:rPr lang="de-AT" sz="2400" dirty="0"/>
              <a:t> ESXI</a:t>
            </a:r>
          </a:p>
          <a:p>
            <a:pPr lvl="1"/>
            <a:r>
              <a:rPr lang="de-AT" sz="2400" dirty="0"/>
              <a:t>Microsoft Hyper-V</a:t>
            </a:r>
          </a:p>
          <a:p>
            <a:pPr lvl="1"/>
            <a:r>
              <a:rPr lang="de-AT" sz="2400" dirty="0"/>
              <a:t>Amazon </a:t>
            </a:r>
            <a:r>
              <a:rPr lang="de-AT" sz="2400" dirty="0" err="1"/>
              <a:t>Elastic</a:t>
            </a:r>
            <a:r>
              <a:rPr lang="de-AT" sz="2400" dirty="0"/>
              <a:t> Cloud</a:t>
            </a:r>
          </a:p>
          <a:p>
            <a:pPr lvl="1"/>
            <a:r>
              <a:rPr lang="de-AT" sz="2400" dirty="0" err="1"/>
              <a:t>OpenStack</a:t>
            </a:r>
            <a:endParaRPr lang="de-AT" sz="2400" dirty="0"/>
          </a:p>
          <a:p>
            <a:endParaRPr lang="de-AT" sz="2800" dirty="0"/>
          </a:p>
        </p:txBody>
      </p:sp>
      <p:pic>
        <p:nvPicPr>
          <p:cNvPr id="4" name="Grafik 3"/>
          <p:cNvPicPr>
            <a:picLocks noChangeAspect="1"/>
          </p:cNvPicPr>
          <p:nvPr/>
        </p:nvPicPr>
        <p:blipFill>
          <a:blip r:embed="rId3"/>
          <a:stretch>
            <a:fillRect/>
          </a:stretch>
        </p:blipFill>
        <p:spPr>
          <a:xfrm>
            <a:off x="8500472" y="2874198"/>
            <a:ext cx="7830231" cy="3983802"/>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128</a:t>
            </a:fld>
            <a:endParaRPr lang="de-DE" dirty="0"/>
          </a:p>
        </p:txBody>
      </p:sp>
    </p:spTree>
    <p:extLst>
      <p:ext uri="{BB962C8B-B14F-4D97-AF65-F5344CB8AC3E}">
        <p14:creationId xmlns:p14="http://schemas.microsoft.com/office/powerpoint/2010/main" val="4217567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err="1"/>
              <a:t>Deployment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Virtualisierung</a:t>
            </a:r>
          </a:p>
          <a:p>
            <a:r>
              <a:rPr lang="de-AT" sz="2800" b="1" dirty="0"/>
              <a:t>Container Basierte Virtualisierung: </a:t>
            </a:r>
          </a:p>
          <a:p>
            <a:pPr lvl="1"/>
            <a:r>
              <a:rPr lang="de-AT" sz="2400" dirty="0"/>
              <a:t>Linux Container</a:t>
            </a:r>
          </a:p>
          <a:p>
            <a:pPr lvl="1"/>
            <a:r>
              <a:rPr lang="de-AT" sz="2400" dirty="0"/>
              <a:t>Docker (Linux basiert)</a:t>
            </a:r>
          </a:p>
          <a:p>
            <a:pPr lvl="1"/>
            <a:r>
              <a:rPr lang="de-AT" sz="2400" dirty="0" err="1">
                <a:solidFill>
                  <a:schemeClr val="accent1"/>
                </a:solidFill>
              </a:rPr>
              <a:t>OpenShift</a:t>
            </a:r>
            <a:r>
              <a:rPr lang="de-AT" sz="2400" dirty="0">
                <a:solidFill>
                  <a:schemeClr val="accent1"/>
                </a:solidFill>
              </a:rPr>
              <a:t> </a:t>
            </a:r>
            <a:r>
              <a:rPr lang="de-AT" sz="2400" dirty="0"/>
              <a:t>(verwendet Linux Container und Docker)</a:t>
            </a:r>
          </a:p>
          <a:p>
            <a:pPr lvl="1"/>
            <a:endParaRPr lang="de-AT" sz="2400" dirty="0"/>
          </a:p>
          <a:p>
            <a:endParaRPr lang="de-AT" sz="2800" dirty="0"/>
          </a:p>
        </p:txBody>
      </p:sp>
      <p:pic>
        <p:nvPicPr>
          <p:cNvPr id="4" name="Grafik 3"/>
          <p:cNvPicPr>
            <a:picLocks noChangeAspect="1"/>
          </p:cNvPicPr>
          <p:nvPr/>
        </p:nvPicPr>
        <p:blipFill>
          <a:blip r:embed="rId3"/>
          <a:stretch>
            <a:fillRect/>
          </a:stretch>
        </p:blipFill>
        <p:spPr>
          <a:xfrm>
            <a:off x="5045529" y="3153510"/>
            <a:ext cx="7281236" cy="3704489"/>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129</a:t>
            </a:fld>
            <a:endParaRPr lang="de-DE" dirty="0"/>
          </a:p>
        </p:txBody>
      </p:sp>
    </p:spTree>
    <p:extLst>
      <p:ext uri="{BB962C8B-B14F-4D97-AF65-F5344CB8AC3E}">
        <p14:creationId xmlns:p14="http://schemas.microsoft.com/office/powerpoint/2010/main" val="363685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1295400" y="503853"/>
            <a:ext cx="9601200" cy="664547"/>
          </a:xfrm>
        </p:spPr>
        <p:txBody>
          <a:bodyPr/>
          <a:lstStyle/>
          <a:p>
            <a:r>
              <a:rPr lang="de-DE" dirty="0"/>
              <a:t>Diskussion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1295400" y="1753985"/>
            <a:ext cx="9601200" cy="4392291"/>
          </a:xfrm>
        </p:spPr>
        <p:txBody>
          <a:bodyPr>
            <a:normAutofit/>
          </a:bodyPr>
          <a:lstStyle/>
          <a:p>
            <a:pPr lvl="1"/>
            <a:r>
              <a:rPr lang="de-DE" sz="3200" dirty="0"/>
              <a:t>Was sind die Vorteile von </a:t>
            </a:r>
            <a:r>
              <a:rPr lang="de-DE" sz="3200" dirty="0" err="1"/>
              <a:t>Microservices</a:t>
            </a:r>
            <a:r>
              <a:rPr lang="de-DE" sz="3200" dirty="0"/>
              <a:t> gegenüber Web?</a:t>
            </a:r>
          </a:p>
          <a:p>
            <a:pPr lvl="1"/>
            <a:r>
              <a:rPr lang="de-DE" sz="3200" dirty="0"/>
              <a:t>Welche Probleme ergeben sich dadurch?</a:t>
            </a:r>
          </a:p>
          <a:p>
            <a:pPr lvl="1"/>
            <a:endParaRPr lang="de-DE" sz="3200" dirty="0"/>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13</a:t>
            </a:fld>
            <a:endParaRPr lang="de-DE" dirty="0"/>
          </a:p>
        </p:txBody>
      </p:sp>
    </p:spTree>
    <p:extLst>
      <p:ext uri="{BB962C8B-B14F-4D97-AF65-F5344CB8AC3E}">
        <p14:creationId xmlns:p14="http://schemas.microsoft.com/office/powerpoint/2010/main" val="27091484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err="1"/>
              <a:t>Deployment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Virtualisierung</a:t>
            </a:r>
          </a:p>
          <a:p>
            <a:r>
              <a:rPr lang="de-AT" sz="2800" dirty="0"/>
              <a:t>Vorteil Container Basierte Virtualisierung: geringerer </a:t>
            </a:r>
            <a:r>
              <a:rPr lang="de-AT" sz="2800" dirty="0" err="1"/>
              <a:t>Resourcenverbrauch</a:t>
            </a:r>
            <a:endParaRPr lang="de-AT" sz="2800" dirty="0"/>
          </a:p>
          <a:p>
            <a:r>
              <a:rPr lang="de-AT" sz="2800" dirty="0"/>
              <a:t>Alle </a:t>
            </a:r>
            <a:r>
              <a:rPr lang="de-AT" sz="2800" dirty="0" err="1"/>
              <a:t>Virtualisierungsplattformen</a:t>
            </a:r>
            <a:r>
              <a:rPr lang="de-AT" sz="2800" dirty="0"/>
              <a:t> bieten Möglichkeiten des automatisierten </a:t>
            </a:r>
            <a:r>
              <a:rPr lang="de-AT" sz="2800" dirty="0" err="1"/>
              <a:t>Deployments</a:t>
            </a:r>
            <a:endParaRPr lang="de-AT" sz="2400" dirty="0"/>
          </a:p>
          <a:p>
            <a:pPr lvl="1"/>
            <a:endParaRPr lang="de-AT" sz="2400" dirty="0"/>
          </a:p>
          <a:p>
            <a:endParaRPr lang="de-AT" sz="2800" dirty="0"/>
          </a:p>
        </p:txBody>
      </p:sp>
      <p:pic>
        <p:nvPicPr>
          <p:cNvPr id="4" name="Grafik 3"/>
          <p:cNvPicPr>
            <a:picLocks noChangeAspect="1"/>
          </p:cNvPicPr>
          <p:nvPr/>
        </p:nvPicPr>
        <p:blipFill>
          <a:blip r:embed="rId3"/>
          <a:stretch>
            <a:fillRect/>
          </a:stretch>
        </p:blipFill>
        <p:spPr>
          <a:xfrm>
            <a:off x="5045529" y="3153510"/>
            <a:ext cx="7281236" cy="3704489"/>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130</a:t>
            </a:fld>
            <a:endParaRPr lang="de-DE" dirty="0"/>
          </a:p>
        </p:txBody>
      </p:sp>
    </p:spTree>
    <p:extLst>
      <p:ext uri="{BB962C8B-B14F-4D97-AF65-F5344CB8AC3E}">
        <p14:creationId xmlns:p14="http://schemas.microsoft.com/office/powerpoint/2010/main" val="373876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32140" y="851475"/>
            <a:ext cx="9601200" cy="664547"/>
          </a:xfrm>
        </p:spPr>
        <p:txBody>
          <a:bodyPr>
            <a:normAutofit/>
          </a:bodyPr>
          <a:lstStyle/>
          <a:p>
            <a:r>
              <a:rPr lang="de-DE" dirty="0" err="1"/>
              <a:t>Microservices</a:t>
            </a:r>
            <a:r>
              <a:rPr lang="de-DE" dirty="0"/>
              <a:t> - Agenda</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fontScale="85000" lnSpcReduction="20000"/>
          </a:bodyPr>
          <a:lstStyle/>
          <a:p>
            <a:pPr lvl="1"/>
            <a:r>
              <a:rPr lang="de-DE" sz="3200" dirty="0"/>
              <a:t>Einführung</a:t>
            </a:r>
          </a:p>
          <a:p>
            <a:pPr lvl="1"/>
            <a:r>
              <a:rPr lang="de-DE" sz="3200" dirty="0"/>
              <a:t>Gestaltung von Services</a:t>
            </a:r>
          </a:p>
          <a:p>
            <a:pPr lvl="1"/>
            <a:r>
              <a:rPr lang="de-DE" sz="3200" dirty="0"/>
              <a:t>Integration</a:t>
            </a:r>
          </a:p>
          <a:p>
            <a:pPr lvl="1"/>
            <a:r>
              <a:rPr lang="de-DE" sz="3200" dirty="0"/>
              <a:t>Aufspaltung von Monolithen</a:t>
            </a:r>
          </a:p>
          <a:p>
            <a:pPr lvl="1"/>
            <a:r>
              <a:rPr lang="de-DE" sz="3200" dirty="0" err="1"/>
              <a:t>Deployment</a:t>
            </a:r>
            <a:endParaRPr lang="de-DE" sz="3200" dirty="0"/>
          </a:p>
          <a:p>
            <a:pPr lvl="1"/>
            <a:r>
              <a:rPr lang="de-DE" sz="3200" dirty="0">
                <a:solidFill>
                  <a:schemeClr val="accent1"/>
                </a:solidFill>
              </a:rPr>
              <a:t>Test</a:t>
            </a:r>
          </a:p>
          <a:p>
            <a:pPr lvl="1"/>
            <a:r>
              <a:rPr lang="de-DE" sz="3200" dirty="0"/>
              <a:t>Monitoring</a:t>
            </a:r>
          </a:p>
          <a:p>
            <a:pPr lvl="1"/>
            <a:r>
              <a:rPr lang="de-DE" sz="3200" dirty="0"/>
              <a:t>Security</a:t>
            </a:r>
          </a:p>
          <a:p>
            <a:pPr lvl="1"/>
            <a:r>
              <a:rPr lang="de-DE" sz="3200" dirty="0"/>
              <a:t>Skalierung</a:t>
            </a:r>
          </a:p>
          <a:p>
            <a:pPr lvl="1"/>
            <a:r>
              <a:rPr lang="de-DE" sz="3200" dirty="0" err="1"/>
              <a:t>OpenShift</a:t>
            </a:r>
            <a:r>
              <a:rPr lang="de-DE" sz="3200" dirty="0"/>
              <a:t> im Überblick</a:t>
            </a:r>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131</a:t>
            </a:fld>
            <a:endParaRPr lang="de-DE" dirty="0"/>
          </a:p>
        </p:txBody>
      </p:sp>
    </p:spTree>
    <p:extLst>
      <p:ext uri="{BB962C8B-B14F-4D97-AF65-F5344CB8AC3E}">
        <p14:creationId xmlns:p14="http://schemas.microsoft.com/office/powerpoint/2010/main" val="20634356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Test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Kategorien von Tests</a:t>
            </a:r>
          </a:p>
          <a:p>
            <a:pPr lvl="1"/>
            <a:endParaRPr lang="de-AT" sz="2400" dirty="0"/>
          </a:p>
          <a:p>
            <a:endParaRPr lang="de-AT" sz="2800" dirty="0"/>
          </a:p>
        </p:txBody>
      </p:sp>
      <p:pic>
        <p:nvPicPr>
          <p:cNvPr id="5" name="Grafik 4"/>
          <p:cNvPicPr>
            <a:picLocks noChangeAspect="1"/>
          </p:cNvPicPr>
          <p:nvPr/>
        </p:nvPicPr>
        <p:blipFill>
          <a:blip r:embed="rId3"/>
          <a:stretch>
            <a:fillRect/>
          </a:stretch>
        </p:blipFill>
        <p:spPr>
          <a:xfrm>
            <a:off x="1301541" y="1767353"/>
            <a:ext cx="9616363" cy="3959679"/>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132</a:t>
            </a:fld>
            <a:endParaRPr lang="de-DE" dirty="0"/>
          </a:p>
        </p:txBody>
      </p:sp>
    </p:spTree>
    <p:extLst>
      <p:ext uri="{BB962C8B-B14F-4D97-AF65-F5344CB8AC3E}">
        <p14:creationId xmlns:p14="http://schemas.microsoft.com/office/powerpoint/2010/main" val="1709034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Test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Kategorien von Tests</a:t>
            </a:r>
          </a:p>
          <a:p>
            <a:r>
              <a:rPr lang="de-AT" sz="2800" dirty="0"/>
              <a:t>Unit Tests</a:t>
            </a:r>
            <a:endParaRPr lang="de-AT" sz="2400" dirty="0"/>
          </a:p>
          <a:p>
            <a:pPr lvl="1"/>
            <a:r>
              <a:rPr lang="de-AT" sz="2400" dirty="0"/>
              <a:t>Sehr schnell, da bei den meisten Tests kein DB-Zugriff involviert</a:t>
            </a:r>
          </a:p>
          <a:p>
            <a:pPr lvl="1"/>
            <a:r>
              <a:rPr lang="de-AT" sz="2400" dirty="0"/>
              <a:t>DB wird zumeist durch </a:t>
            </a:r>
            <a:r>
              <a:rPr lang="de-AT" sz="2400" dirty="0" err="1"/>
              <a:t>Mockups</a:t>
            </a:r>
            <a:r>
              <a:rPr lang="de-AT" sz="2400" dirty="0"/>
              <a:t> emuliert</a:t>
            </a:r>
          </a:p>
          <a:p>
            <a:endParaRPr lang="de-AT" sz="2800" dirty="0"/>
          </a:p>
        </p:txBody>
      </p:sp>
      <p:pic>
        <p:nvPicPr>
          <p:cNvPr id="4" name="Grafik 3"/>
          <p:cNvPicPr>
            <a:picLocks noChangeAspect="1"/>
          </p:cNvPicPr>
          <p:nvPr/>
        </p:nvPicPr>
        <p:blipFill>
          <a:blip r:embed="rId3"/>
          <a:stretch>
            <a:fillRect/>
          </a:stretch>
        </p:blipFill>
        <p:spPr>
          <a:xfrm>
            <a:off x="4903836" y="3406149"/>
            <a:ext cx="7288164" cy="3502399"/>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133</a:t>
            </a:fld>
            <a:endParaRPr lang="de-DE" dirty="0"/>
          </a:p>
        </p:txBody>
      </p:sp>
    </p:spTree>
    <p:extLst>
      <p:ext uri="{BB962C8B-B14F-4D97-AF65-F5344CB8AC3E}">
        <p14:creationId xmlns:p14="http://schemas.microsoft.com/office/powerpoint/2010/main" val="2550379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Test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Kategorien von Tests</a:t>
            </a:r>
          </a:p>
          <a:p>
            <a:r>
              <a:rPr lang="de-AT" sz="2800" dirty="0"/>
              <a:t>Service Tests</a:t>
            </a:r>
            <a:endParaRPr lang="de-AT" sz="2400" dirty="0"/>
          </a:p>
          <a:p>
            <a:pPr lvl="1"/>
            <a:r>
              <a:rPr lang="de-AT" sz="2400" dirty="0"/>
              <a:t>Darunterliegende Services werden durch </a:t>
            </a:r>
            <a:r>
              <a:rPr lang="de-AT" sz="2400" dirty="0" err="1"/>
              <a:t>Mockups</a:t>
            </a:r>
            <a:r>
              <a:rPr lang="de-AT" sz="2400" dirty="0"/>
              <a:t> emuliert</a:t>
            </a:r>
          </a:p>
          <a:p>
            <a:pPr lvl="1"/>
            <a:r>
              <a:rPr lang="de-AT" sz="2400" dirty="0"/>
              <a:t>Tests langsam, wenn DB involviert</a:t>
            </a:r>
          </a:p>
          <a:p>
            <a:endParaRPr lang="de-AT" sz="2800" dirty="0"/>
          </a:p>
        </p:txBody>
      </p:sp>
      <p:pic>
        <p:nvPicPr>
          <p:cNvPr id="5" name="Grafik 4"/>
          <p:cNvPicPr>
            <a:picLocks noChangeAspect="1"/>
          </p:cNvPicPr>
          <p:nvPr/>
        </p:nvPicPr>
        <p:blipFill>
          <a:blip r:embed="rId3"/>
          <a:stretch>
            <a:fillRect/>
          </a:stretch>
        </p:blipFill>
        <p:spPr>
          <a:xfrm>
            <a:off x="5355771" y="3246836"/>
            <a:ext cx="6836229" cy="3611164"/>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134</a:t>
            </a:fld>
            <a:endParaRPr lang="de-DE" dirty="0"/>
          </a:p>
        </p:txBody>
      </p:sp>
    </p:spTree>
    <p:extLst>
      <p:ext uri="{BB962C8B-B14F-4D97-AF65-F5344CB8AC3E}">
        <p14:creationId xmlns:p14="http://schemas.microsoft.com/office/powerpoint/2010/main" val="3789030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Test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Kategorien von Tests</a:t>
            </a:r>
          </a:p>
          <a:p>
            <a:r>
              <a:rPr lang="de-AT" sz="2800" dirty="0"/>
              <a:t>Anwendungstest (End-</a:t>
            </a:r>
            <a:r>
              <a:rPr lang="de-AT" sz="2800" dirty="0" err="1"/>
              <a:t>to</a:t>
            </a:r>
            <a:r>
              <a:rPr lang="de-AT" sz="2800" dirty="0"/>
              <a:t>-End Test)</a:t>
            </a:r>
            <a:endParaRPr lang="de-AT" sz="2400" dirty="0"/>
          </a:p>
          <a:p>
            <a:pPr lvl="1"/>
            <a:r>
              <a:rPr lang="de-AT" sz="2400" dirty="0"/>
              <a:t>Können automatisiert werden (aufwendig)</a:t>
            </a:r>
          </a:p>
          <a:p>
            <a:pPr lvl="1"/>
            <a:r>
              <a:rPr lang="de-AT" sz="2400" dirty="0"/>
              <a:t>Automatisierte Tests langsam</a:t>
            </a:r>
          </a:p>
          <a:p>
            <a:endParaRPr lang="de-AT" sz="2800" dirty="0"/>
          </a:p>
        </p:txBody>
      </p:sp>
      <p:pic>
        <p:nvPicPr>
          <p:cNvPr id="4" name="Grafik 3"/>
          <p:cNvPicPr>
            <a:picLocks noChangeAspect="1"/>
          </p:cNvPicPr>
          <p:nvPr/>
        </p:nvPicPr>
        <p:blipFill>
          <a:blip r:embed="rId3"/>
          <a:stretch>
            <a:fillRect/>
          </a:stretch>
        </p:blipFill>
        <p:spPr>
          <a:xfrm>
            <a:off x="5515383" y="3967316"/>
            <a:ext cx="6676617" cy="2890684"/>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135</a:t>
            </a:fld>
            <a:endParaRPr lang="de-DE" dirty="0"/>
          </a:p>
        </p:txBody>
      </p:sp>
    </p:spTree>
    <p:extLst>
      <p:ext uri="{BB962C8B-B14F-4D97-AF65-F5344CB8AC3E}">
        <p14:creationId xmlns:p14="http://schemas.microsoft.com/office/powerpoint/2010/main" val="3644536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Test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Kategorien von Tests</a:t>
            </a:r>
          </a:p>
          <a:p>
            <a:r>
              <a:rPr lang="de-AT" sz="2800" dirty="0"/>
              <a:t>Mike Cohns Testpyramide</a:t>
            </a:r>
          </a:p>
          <a:p>
            <a:pPr lvl="1"/>
            <a:r>
              <a:rPr lang="de-AT" dirty="0"/>
              <a:t>Mengenmäßig sollte die Anzahl der Unit Tests am größten sein, jene der UI Tests am geringsten</a:t>
            </a:r>
          </a:p>
          <a:p>
            <a:pPr lvl="1"/>
            <a:r>
              <a:rPr lang="de-AT" dirty="0"/>
              <a:t>Je weiter man sich in Richtung UI bewegt, desto aufwendiger und zeitintensiver wird das Testen</a:t>
            </a:r>
          </a:p>
          <a:p>
            <a:endParaRPr lang="de-AT" sz="2800" dirty="0"/>
          </a:p>
        </p:txBody>
      </p:sp>
      <p:pic>
        <p:nvPicPr>
          <p:cNvPr id="5" name="Grafik 4"/>
          <p:cNvPicPr>
            <a:picLocks noChangeAspect="1"/>
          </p:cNvPicPr>
          <p:nvPr/>
        </p:nvPicPr>
        <p:blipFill>
          <a:blip r:embed="rId3"/>
          <a:stretch>
            <a:fillRect/>
          </a:stretch>
        </p:blipFill>
        <p:spPr>
          <a:xfrm>
            <a:off x="6153150" y="2543175"/>
            <a:ext cx="6038850" cy="4314825"/>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136</a:t>
            </a:fld>
            <a:endParaRPr lang="de-DE" dirty="0"/>
          </a:p>
        </p:txBody>
      </p:sp>
    </p:spTree>
    <p:extLst>
      <p:ext uri="{BB962C8B-B14F-4D97-AF65-F5344CB8AC3E}">
        <p14:creationId xmlns:p14="http://schemas.microsoft.com/office/powerpoint/2010/main" val="1442491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Test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Test Pipeline</a:t>
            </a:r>
          </a:p>
          <a:p>
            <a:r>
              <a:rPr lang="de-AT" sz="2400" dirty="0"/>
              <a:t>Die größte Komplexität der Tests bei </a:t>
            </a:r>
            <a:r>
              <a:rPr lang="de-AT" sz="2400" dirty="0" err="1"/>
              <a:t>Microservice</a:t>
            </a:r>
            <a:r>
              <a:rPr lang="de-AT" sz="2400" dirty="0"/>
              <a:t>-Architekturen entsteht durch die Anforderung, dass Services vollständig unabhängig von anderen Services </a:t>
            </a:r>
            <a:r>
              <a:rPr lang="de-AT" sz="2400" dirty="0" err="1"/>
              <a:t>deployed</a:t>
            </a:r>
            <a:r>
              <a:rPr lang="de-AT" sz="2400" dirty="0"/>
              <a:t> werden können.</a:t>
            </a:r>
          </a:p>
          <a:p>
            <a:pPr marL="0" indent="0">
              <a:buNone/>
            </a:pPr>
            <a:endParaRPr lang="de-AT" sz="2400" dirty="0"/>
          </a:p>
        </p:txBody>
      </p:sp>
      <p:sp>
        <p:nvSpPr>
          <p:cNvPr id="6" name="Foliennummernplatzhalter 5"/>
          <p:cNvSpPr>
            <a:spLocks noGrp="1"/>
          </p:cNvSpPr>
          <p:nvPr>
            <p:ph type="sldNum" sz="quarter" idx="12"/>
          </p:nvPr>
        </p:nvSpPr>
        <p:spPr/>
        <p:txBody>
          <a:bodyPr/>
          <a:lstStyle/>
          <a:p>
            <a:fld id="{E31375A4-56A4-47D6-9801-1991572033F7}" type="slidenum">
              <a:rPr lang="de-DE" smtClean="0"/>
              <a:t>137</a:t>
            </a:fld>
            <a:endParaRPr lang="de-DE" dirty="0"/>
          </a:p>
        </p:txBody>
      </p:sp>
    </p:spTree>
    <p:extLst>
      <p:ext uri="{BB962C8B-B14F-4D97-AF65-F5344CB8AC3E}">
        <p14:creationId xmlns:p14="http://schemas.microsoft.com/office/powerpoint/2010/main" val="394565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Test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Test Pipeline</a:t>
            </a:r>
          </a:p>
          <a:p>
            <a:r>
              <a:rPr lang="de-AT" sz="2400" dirty="0"/>
              <a:t>Nach dem </a:t>
            </a:r>
            <a:r>
              <a:rPr lang="de-AT" sz="2400" dirty="0" err="1"/>
              <a:t>Build</a:t>
            </a:r>
            <a:r>
              <a:rPr lang="de-AT" sz="2400" dirty="0"/>
              <a:t> folgen </a:t>
            </a:r>
            <a:r>
              <a:rPr lang="de-AT" sz="2400" dirty="0" err="1"/>
              <a:t>Unittests</a:t>
            </a:r>
            <a:r>
              <a:rPr lang="de-AT" sz="2400" dirty="0"/>
              <a:t>, Servicetests und End-</a:t>
            </a:r>
            <a:r>
              <a:rPr lang="de-AT" sz="2400" dirty="0" err="1"/>
              <a:t>To</a:t>
            </a:r>
            <a:r>
              <a:rPr lang="de-AT" sz="2400" dirty="0"/>
              <a:t>-End Tests</a:t>
            </a:r>
          </a:p>
          <a:p>
            <a:r>
              <a:rPr lang="de-AT" sz="2400" dirty="0"/>
              <a:t>End-</a:t>
            </a:r>
            <a:r>
              <a:rPr lang="de-AT" sz="2400" dirty="0" err="1"/>
              <a:t>To</a:t>
            </a:r>
            <a:r>
              <a:rPr lang="de-AT" sz="2400" dirty="0"/>
              <a:t>-End Tests müssen die Abhängigkeit zu anderen Services berücksichtigen</a:t>
            </a:r>
          </a:p>
          <a:p>
            <a:r>
              <a:rPr lang="de-AT" sz="2400" dirty="0"/>
              <a:t>Es muss die in Produktion befindliche Version der anderen Services herangezogen werden</a:t>
            </a:r>
          </a:p>
        </p:txBody>
      </p:sp>
      <p:pic>
        <p:nvPicPr>
          <p:cNvPr id="4" name="Grafik 3"/>
          <p:cNvPicPr>
            <a:picLocks noChangeAspect="1"/>
          </p:cNvPicPr>
          <p:nvPr/>
        </p:nvPicPr>
        <p:blipFill>
          <a:blip r:embed="rId3"/>
          <a:stretch>
            <a:fillRect/>
          </a:stretch>
        </p:blipFill>
        <p:spPr>
          <a:xfrm>
            <a:off x="4216294" y="3854860"/>
            <a:ext cx="6038850" cy="800100"/>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138</a:t>
            </a:fld>
            <a:endParaRPr lang="de-DE" dirty="0"/>
          </a:p>
        </p:txBody>
      </p:sp>
    </p:spTree>
    <p:extLst>
      <p:ext uri="{BB962C8B-B14F-4D97-AF65-F5344CB8AC3E}">
        <p14:creationId xmlns:p14="http://schemas.microsoft.com/office/powerpoint/2010/main" val="1296415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Test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Test Pipeline</a:t>
            </a:r>
          </a:p>
          <a:p>
            <a:r>
              <a:rPr lang="de-AT" sz="2400" dirty="0"/>
              <a:t>Die Testpipeline sollte in der Lage sein, End-</a:t>
            </a:r>
            <a:r>
              <a:rPr lang="de-AT" sz="2400" dirty="0" err="1"/>
              <a:t>To</a:t>
            </a:r>
            <a:r>
              <a:rPr lang="de-AT" sz="2400" dirty="0"/>
              <a:t>-End Tests nach vorgelagerten Servicetests aller beteiligten Services durchzuführen</a:t>
            </a:r>
          </a:p>
          <a:p>
            <a:r>
              <a:rPr lang="de-AT" sz="2400" dirty="0"/>
              <a:t>End-</a:t>
            </a:r>
            <a:r>
              <a:rPr lang="de-AT" sz="2400" dirty="0" err="1"/>
              <a:t>To</a:t>
            </a:r>
            <a:r>
              <a:rPr lang="de-AT" sz="2400" dirty="0"/>
              <a:t>-End Tests bei </a:t>
            </a:r>
            <a:r>
              <a:rPr lang="de-AT" sz="2400" dirty="0" err="1"/>
              <a:t>Microservice</a:t>
            </a:r>
            <a:r>
              <a:rPr lang="de-AT" sz="2400" dirty="0"/>
              <a:t> Architekturen sind sehr anfällig wegen der hohen Abhängigkeit zueinander. </a:t>
            </a:r>
          </a:p>
          <a:p>
            <a:r>
              <a:rPr lang="de-AT" sz="2400" dirty="0"/>
              <a:t>Die Durchführung von automatisierten </a:t>
            </a:r>
            <a:br>
              <a:rPr lang="de-AT" sz="2400" dirty="0"/>
            </a:br>
            <a:r>
              <a:rPr lang="de-AT" sz="2400" dirty="0"/>
              <a:t>End-</a:t>
            </a:r>
            <a:r>
              <a:rPr lang="de-AT" sz="2400" dirty="0" err="1"/>
              <a:t>To</a:t>
            </a:r>
            <a:r>
              <a:rPr lang="de-AT" sz="2400" dirty="0"/>
              <a:t>-End Tests kann u.U.</a:t>
            </a:r>
            <a:br>
              <a:rPr lang="de-AT" sz="2400" dirty="0"/>
            </a:br>
            <a:r>
              <a:rPr lang="de-AT" sz="2400" dirty="0"/>
              <a:t>mehrere Tage dauern</a:t>
            </a:r>
          </a:p>
          <a:p>
            <a:r>
              <a:rPr lang="de-AT" sz="2400" dirty="0"/>
              <a:t>Parallelisierung möglich</a:t>
            </a:r>
            <a:br>
              <a:rPr lang="de-AT" sz="2400" dirty="0"/>
            </a:br>
            <a:r>
              <a:rPr lang="de-AT" sz="2400" dirty="0"/>
              <a:t>(</a:t>
            </a:r>
            <a:r>
              <a:rPr lang="de-AT" sz="2400" dirty="0" err="1"/>
              <a:t>Selenium</a:t>
            </a:r>
            <a:r>
              <a:rPr lang="de-AT" sz="2400" dirty="0"/>
              <a:t> </a:t>
            </a:r>
            <a:r>
              <a:rPr lang="de-AT" sz="2400" dirty="0" err="1"/>
              <a:t>Grid</a:t>
            </a:r>
            <a:r>
              <a:rPr lang="de-AT" sz="2400" dirty="0"/>
              <a:t>)</a:t>
            </a:r>
          </a:p>
        </p:txBody>
      </p:sp>
      <p:pic>
        <p:nvPicPr>
          <p:cNvPr id="5" name="Grafik 4"/>
          <p:cNvPicPr>
            <a:picLocks noChangeAspect="1"/>
          </p:cNvPicPr>
          <p:nvPr/>
        </p:nvPicPr>
        <p:blipFill>
          <a:blip r:embed="rId3"/>
          <a:stretch>
            <a:fillRect/>
          </a:stretch>
        </p:blipFill>
        <p:spPr>
          <a:xfrm>
            <a:off x="4426637" y="3341609"/>
            <a:ext cx="7765363" cy="3516391"/>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139</a:t>
            </a:fld>
            <a:endParaRPr lang="de-DE" dirty="0"/>
          </a:p>
        </p:txBody>
      </p:sp>
    </p:spTree>
    <p:extLst>
      <p:ext uri="{BB962C8B-B14F-4D97-AF65-F5344CB8AC3E}">
        <p14:creationId xmlns:p14="http://schemas.microsoft.com/office/powerpoint/2010/main" val="165471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479241" y="775905"/>
            <a:ext cx="9601200" cy="664547"/>
          </a:xfrm>
        </p:spPr>
        <p:txBody>
          <a:bodyPr>
            <a:normAutofit/>
          </a:bodyPr>
          <a:lstStyle/>
          <a:p>
            <a:r>
              <a:rPr lang="de-DE" dirty="0"/>
              <a:t>Vorteile </a:t>
            </a:r>
            <a:r>
              <a:rPr lang="de-DE" dirty="0" err="1"/>
              <a:t>Microservices</a:t>
            </a:r>
            <a:endParaRPr lang="de-DE" dirty="0"/>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a:bodyPr>
          <a:lstStyle/>
          <a:p>
            <a:pPr lvl="1"/>
            <a:r>
              <a:rPr lang="de-DE" sz="3200" dirty="0"/>
              <a:t>Services werden über standardisierte Schnittstellen (SOAP, </a:t>
            </a:r>
            <a:r>
              <a:rPr lang="de-DE" sz="3200" dirty="0" err="1"/>
              <a:t>ReST</a:t>
            </a:r>
            <a:r>
              <a:rPr lang="de-DE" sz="3200" dirty="0"/>
              <a:t>) angeboten und sind damit unabhängig von einer bestimmten Technologie</a:t>
            </a:r>
          </a:p>
          <a:p>
            <a:pPr lvl="1"/>
            <a:r>
              <a:rPr lang="de-DE" sz="3200" dirty="0"/>
              <a:t>Durch getrennte Datenhaltung können spezialisierte Datenbanksysteme zum Einsatz kommen</a:t>
            </a:r>
          </a:p>
          <a:p>
            <a:pPr lvl="1"/>
            <a:r>
              <a:rPr lang="de-DE" sz="3200" dirty="0"/>
              <a:t>Die Servicelandschaft kann schrittweise auf neue </a:t>
            </a:r>
            <a:br>
              <a:rPr lang="de-DE" sz="3200" dirty="0"/>
            </a:br>
            <a:r>
              <a:rPr lang="de-DE" sz="3200" dirty="0"/>
              <a:t>Technologien gehoben werden</a:t>
            </a:r>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14</a:t>
            </a:fld>
            <a:endParaRPr lang="de-DE" dirty="0"/>
          </a:p>
        </p:txBody>
      </p:sp>
    </p:spTree>
    <p:extLst>
      <p:ext uri="{BB962C8B-B14F-4D97-AF65-F5344CB8AC3E}">
        <p14:creationId xmlns:p14="http://schemas.microsoft.com/office/powerpoint/2010/main" val="33585917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Test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Consumer </a:t>
            </a:r>
            <a:r>
              <a:rPr lang="de-AT" sz="2800" b="1" dirty="0" err="1"/>
              <a:t>Driven</a:t>
            </a:r>
            <a:r>
              <a:rPr lang="de-AT" sz="2800" b="1" dirty="0"/>
              <a:t> Tests</a:t>
            </a:r>
          </a:p>
          <a:p>
            <a:r>
              <a:rPr lang="de-AT" sz="2400" dirty="0"/>
              <a:t>Um lange Laufzeiten zu vermeiden, müssen die für ein Service </a:t>
            </a:r>
            <a:r>
              <a:rPr lang="de-AT" sz="2400" dirty="0" err="1"/>
              <a:t>Deployment</a:t>
            </a:r>
            <a:r>
              <a:rPr lang="de-AT" sz="2400" dirty="0"/>
              <a:t> durchgeführten End-</a:t>
            </a:r>
            <a:r>
              <a:rPr lang="de-AT" sz="2400" dirty="0" err="1"/>
              <a:t>To</a:t>
            </a:r>
            <a:r>
              <a:rPr lang="de-AT" sz="2400" dirty="0"/>
              <a:t>-End Tests minimiert werden.</a:t>
            </a:r>
          </a:p>
          <a:p>
            <a:r>
              <a:rPr lang="de-AT" sz="2400" dirty="0"/>
              <a:t>Ein Ansatz sind Consumer-</a:t>
            </a:r>
            <a:r>
              <a:rPr lang="de-AT" sz="2400" dirty="0" err="1"/>
              <a:t>Driven</a:t>
            </a:r>
            <a:r>
              <a:rPr lang="de-AT" sz="2400" dirty="0"/>
              <a:t>-Tests: Es werden gezielt die Anforderungen von </a:t>
            </a:r>
            <a:r>
              <a:rPr lang="de-AT" sz="2400" dirty="0" err="1"/>
              <a:t>Consumern</a:t>
            </a:r>
            <a:r>
              <a:rPr lang="de-AT" sz="2400" dirty="0"/>
              <a:t> an einen bestimmten Service getestet. </a:t>
            </a:r>
          </a:p>
          <a:p>
            <a:pPr marL="0" indent="0">
              <a:buNone/>
            </a:pPr>
            <a:endParaRPr lang="de-AT" sz="2400" dirty="0"/>
          </a:p>
        </p:txBody>
      </p:sp>
      <p:pic>
        <p:nvPicPr>
          <p:cNvPr id="4" name="Grafik 3"/>
          <p:cNvPicPr>
            <a:picLocks noChangeAspect="1"/>
          </p:cNvPicPr>
          <p:nvPr/>
        </p:nvPicPr>
        <p:blipFill>
          <a:blip r:embed="rId3"/>
          <a:stretch>
            <a:fillRect/>
          </a:stretch>
        </p:blipFill>
        <p:spPr>
          <a:xfrm>
            <a:off x="5352624" y="3392129"/>
            <a:ext cx="6839375" cy="3419688"/>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140</a:t>
            </a:fld>
            <a:endParaRPr lang="de-DE" dirty="0"/>
          </a:p>
        </p:txBody>
      </p:sp>
    </p:spTree>
    <p:extLst>
      <p:ext uri="{BB962C8B-B14F-4D97-AF65-F5344CB8AC3E}">
        <p14:creationId xmlns:p14="http://schemas.microsoft.com/office/powerpoint/2010/main" val="4206395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Test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Consumer </a:t>
            </a:r>
            <a:r>
              <a:rPr lang="de-AT" sz="2800" b="1" dirty="0" err="1"/>
              <a:t>Driven</a:t>
            </a:r>
            <a:r>
              <a:rPr lang="de-AT" sz="2800" b="1" dirty="0"/>
              <a:t> Tests</a:t>
            </a:r>
          </a:p>
          <a:p>
            <a:r>
              <a:rPr lang="de-AT" sz="2400" dirty="0"/>
              <a:t>Es wird nicht die Gesamtheit der End-</a:t>
            </a:r>
            <a:r>
              <a:rPr lang="de-AT" sz="2400" dirty="0" err="1"/>
              <a:t>To</a:t>
            </a:r>
            <a:r>
              <a:rPr lang="de-AT" sz="2400" dirty="0"/>
              <a:t>-End Tests durchgeführt.</a:t>
            </a:r>
          </a:p>
          <a:p>
            <a:r>
              <a:rPr lang="de-AT" sz="2400" dirty="0"/>
              <a:t>Für die Erstellung der Tests arbeiten das Team der Consumer und das der Services eng zusammen</a:t>
            </a:r>
          </a:p>
          <a:p>
            <a:pPr marL="0" indent="0">
              <a:buNone/>
            </a:pPr>
            <a:endParaRPr lang="de-AT" sz="2400" dirty="0"/>
          </a:p>
        </p:txBody>
      </p:sp>
      <p:pic>
        <p:nvPicPr>
          <p:cNvPr id="5" name="Grafik 4"/>
          <p:cNvPicPr>
            <a:picLocks noChangeAspect="1"/>
          </p:cNvPicPr>
          <p:nvPr/>
        </p:nvPicPr>
        <p:blipFill>
          <a:blip r:embed="rId3"/>
          <a:stretch>
            <a:fillRect/>
          </a:stretch>
        </p:blipFill>
        <p:spPr>
          <a:xfrm>
            <a:off x="4681969" y="2658635"/>
            <a:ext cx="7510031" cy="4153182"/>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141</a:t>
            </a:fld>
            <a:endParaRPr lang="de-DE" dirty="0"/>
          </a:p>
        </p:txBody>
      </p:sp>
    </p:spTree>
    <p:extLst>
      <p:ext uri="{BB962C8B-B14F-4D97-AF65-F5344CB8AC3E}">
        <p14:creationId xmlns:p14="http://schemas.microsoft.com/office/powerpoint/2010/main" val="1870127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Test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Smoke-Tests (Rauchtests)</a:t>
            </a:r>
          </a:p>
          <a:p>
            <a:r>
              <a:rPr lang="de-AT" sz="2400" dirty="0"/>
              <a:t>Als Rauch Tests bezeichnet man Tests die nach dem </a:t>
            </a:r>
            <a:r>
              <a:rPr lang="de-AT" sz="2400" dirty="0" err="1"/>
              <a:t>Deployment</a:t>
            </a:r>
            <a:r>
              <a:rPr lang="de-AT" sz="2400" dirty="0"/>
              <a:t> aber vor Produktivsetzung durchgeführt werden</a:t>
            </a:r>
          </a:p>
          <a:p>
            <a:r>
              <a:rPr lang="de-AT" sz="2400" dirty="0"/>
              <a:t>Das Umleiten des Datenverkehrs kann über DNS oder über den Load </a:t>
            </a:r>
            <a:r>
              <a:rPr lang="de-AT" sz="2400" dirty="0" err="1"/>
              <a:t>Balancer</a:t>
            </a:r>
            <a:r>
              <a:rPr lang="de-AT" sz="2400" dirty="0"/>
              <a:t> erfolgen.</a:t>
            </a:r>
          </a:p>
          <a:p>
            <a:pPr marL="0" indent="0">
              <a:buNone/>
            </a:pPr>
            <a:endParaRPr lang="de-AT" sz="2400" dirty="0"/>
          </a:p>
        </p:txBody>
      </p:sp>
      <p:pic>
        <p:nvPicPr>
          <p:cNvPr id="4" name="Grafik 3"/>
          <p:cNvPicPr>
            <a:picLocks noChangeAspect="1"/>
          </p:cNvPicPr>
          <p:nvPr/>
        </p:nvPicPr>
        <p:blipFill>
          <a:blip r:embed="rId3"/>
          <a:stretch>
            <a:fillRect/>
          </a:stretch>
        </p:blipFill>
        <p:spPr>
          <a:xfrm>
            <a:off x="3059773" y="3642852"/>
            <a:ext cx="9132228" cy="3215148"/>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142</a:t>
            </a:fld>
            <a:endParaRPr lang="de-DE" dirty="0"/>
          </a:p>
        </p:txBody>
      </p:sp>
    </p:spTree>
    <p:extLst>
      <p:ext uri="{BB962C8B-B14F-4D97-AF65-F5344CB8AC3E}">
        <p14:creationId xmlns:p14="http://schemas.microsoft.com/office/powerpoint/2010/main" val="742068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Test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err="1"/>
              <a:t>Canary</a:t>
            </a:r>
            <a:r>
              <a:rPr lang="de-AT" sz="2800" b="1" dirty="0"/>
              <a:t> Veröffentlichung</a:t>
            </a:r>
          </a:p>
          <a:p>
            <a:r>
              <a:rPr lang="de-AT" sz="2400" dirty="0" err="1"/>
              <a:t>Canary</a:t>
            </a:r>
            <a:r>
              <a:rPr lang="de-AT" sz="2400" dirty="0"/>
              <a:t> Veröffentlichungen beruhen ebenfalls auf dem Prinzip, das korrekte Verhalten nach der Veröffentlichung zu überprüfen</a:t>
            </a:r>
          </a:p>
          <a:p>
            <a:r>
              <a:rPr lang="de-AT" sz="2400" dirty="0"/>
              <a:t>Es wird ein Teil der Last auf die neue Service Version umgeleitet.</a:t>
            </a:r>
          </a:p>
          <a:p>
            <a:r>
              <a:rPr lang="de-AT" sz="2400" dirty="0"/>
              <a:t>Wenn der neue Service wie erwartet funktioniert, wird schließlich die volle Last auf den Service geleitet</a:t>
            </a:r>
          </a:p>
          <a:p>
            <a:endParaRPr lang="de-AT" sz="2400" dirty="0"/>
          </a:p>
          <a:p>
            <a:pPr marL="0" indent="0">
              <a:buNone/>
            </a:pPr>
            <a:endParaRPr lang="de-AT" sz="2400" dirty="0"/>
          </a:p>
        </p:txBody>
      </p:sp>
      <p:sp>
        <p:nvSpPr>
          <p:cNvPr id="6" name="Foliennummernplatzhalter 5"/>
          <p:cNvSpPr>
            <a:spLocks noGrp="1"/>
          </p:cNvSpPr>
          <p:nvPr>
            <p:ph type="sldNum" sz="quarter" idx="12"/>
          </p:nvPr>
        </p:nvSpPr>
        <p:spPr/>
        <p:txBody>
          <a:bodyPr/>
          <a:lstStyle/>
          <a:p>
            <a:fld id="{E31375A4-56A4-47D6-9801-1991572033F7}" type="slidenum">
              <a:rPr lang="de-DE" smtClean="0"/>
              <a:t>143</a:t>
            </a:fld>
            <a:endParaRPr lang="de-DE" dirty="0"/>
          </a:p>
        </p:txBody>
      </p:sp>
    </p:spTree>
    <p:extLst>
      <p:ext uri="{BB962C8B-B14F-4D97-AF65-F5344CB8AC3E}">
        <p14:creationId xmlns:p14="http://schemas.microsoft.com/office/powerpoint/2010/main" val="1096467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32140" y="851475"/>
            <a:ext cx="9601200" cy="664547"/>
          </a:xfrm>
        </p:spPr>
        <p:txBody>
          <a:bodyPr>
            <a:normAutofit/>
          </a:bodyPr>
          <a:lstStyle/>
          <a:p>
            <a:r>
              <a:rPr lang="de-DE" dirty="0" err="1"/>
              <a:t>Microservices</a:t>
            </a:r>
            <a:r>
              <a:rPr lang="de-DE" dirty="0"/>
              <a:t> - Agenda</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fontScale="85000" lnSpcReduction="20000"/>
          </a:bodyPr>
          <a:lstStyle/>
          <a:p>
            <a:pPr lvl="1"/>
            <a:r>
              <a:rPr lang="de-DE" sz="3200" dirty="0"/>
              <a:t>Einführung</a:t>
            </a:r>
          </a:p>
          <a:p>
            <a:pPr lvl="1"/>
            <a:r>
              <a:rPr lang="de-DE" sz="3200" dirty="0"/>
              <a:t>Gestaltung von Services</a:t>
            </a:r>
          </a:p>
          <a:p>
            <a:pPr lvl="1"/>
            <a:r>
              <a:rPr lang="de-DE" sz="3200" dirty="0"/>
              <a:t>Integration</a:t>
            </a:r>
          </a:p>
          <a:p>
            <a:pPr lvl="1"/>
            <a:r>
              <a:rPr lang="de-DE" sz="3200" dirty="0"/>
              <a:t>Aufspaltung von Monolithen</a:t>
            </a:r>
          </a:p>
          <a:p>
            <a:pPr lvl="1"/>
            <a:r>
              <a:rPr lang="de-DE" sz="3200" dirty="0" err="1"/>
              <a:t>Deployment</a:t>
            </a:r>
            <a:endParaRPr lang="de-DE" sz="3200" dirty="0"/>
          </a:p>
          <a:p>
            <a:pPr lvl="1"/>
            <a:r>
              <a:rPr lang="de-DE" sz="3200" dirty="0"/>
              <a:t>Test</a:t>
            </a:r>
          </a:p>
          <a:p>
            <a:pPr lvl="1"/>
            <a:r>
              <a:rPr lang="de-DE" sz="3200" dirty="0">
                <a:solidFill>
                  <a:schemeClr val="accent1"/>
                </a:solidFill>
              </a:rPr>
              <a:t>Monitoring</a:t>
            </a:r>
          </a:p>
          <a:p>
            <a:pPr lvl="1"/>
            <a:r>
              <a:rPr lang="de-DE" sz="3200" dirty="0"/>
              <a:t>Security</a:t>
            </a:r>
          </a:p>
          <a:p>
            <a:pPr lvl="1"/>
            <a:r>
              <a:rPr lang="de-DE" sz="3200" dirty="0"/>
              <a:t>Skalierung</a:t>
            </a:r>
          </a:p>
          <a:p>
            <a:pPr lvl="1"/>
            <a:r>
              <a:rPr lang="de-DE" sz="3200" dirty="0" err="1"/>
              <a:t>OpenShift</a:t>
            </a:r>
            <a:r>
              <a:rPr lang="de-DE" sz="3200" dirty="0"/>
              <a:t> im Überblick</a:t>
            </a:r>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144</a:t>
            </a:fld>
            <a:endParaRPr lang="de-DE" dirty="0"/>
          </a:p>
        </p:txBody>
      </p:sp>
    </p:spTree>
    <p:extLst>
      <p:ext uri="{BB962C8B-B14F-4D97-AF65-F5344CB8AC3E}">
        <p14:creationId xmlns:p14="http://schemas.microsoft.com/office/powerpoint/2010/main" val="14496629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Monitoring</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Herausforderungen bei </a:t>
            </a:r>
            <a:r>
              <a:rPr lang="de-AT" sz="2800" b="1" dirty="0" err="1"/>
              <a:t>Microservices</a:t>
            </a:r>
            <a:endParaRPr lang="de-AT" sz="2800" b="1" dirty="0"/>
          </a:p>
          <a:p>
            <a:r>
              <a:rPr lang="de-AT" sz="2400" dirty="0"/>
              <a:t>Das Monitoring ist bei </a:t>
            </a:r>
            <a:r>
              <a:rPr lang="de-AT" sz="2400" dirty="0" err="1"/>
              <a:t>Microservices</a:t>
            </a:r>
            <a:r>
              <a:rPr lang="de-AT" sz="2400" dirty="0"/>
              <a:t> komplizierter als bei monolithischen Anwendungen</a:t>
            </a:r>
          </a:p>
          <a:p>
            <a:r>
              <a:rPr lang="de-AT" sz="2400" dirty="0"/>
              <a:t>Es müssen eine Vielzahl von Services, Hosts und Containern überwacht werden.</a:t>
            </a:r>
          </a:p>
          <a:p>
            <a:r>
              <a:rPr lang="de-AT" sz="2400" dirty="0"/>
              <a:t>Grundsätzlich gleich ist das Monitoring der CPU, Speicher, Log Files und IO</a:t>
            </a:r>
          </a:p>
          <a:p>
            <a:r>
              <a:rPr lang="de-AT" sz="2400" dirty="0"/>
              <a:t>Darüber hinaus muss ein detailliertes Monitoring des Netzwerks durchgeführt werden</a:t>
            </a:r>
          </a:p>
          <a:p>
            <a:r>
              <a:rPr lang="de-AT" sz="2400" dirty="0"/>
              <a:t>Diese Parameter können über klassische</a:t>
            </a:r>
            <a:br>
              <a:rPr lang="de-AT" sz="2400" dirty="0"/>
            </a:br>
            <a:r>
              <a:rPr lang="de-AT" sz="2400" dirty="0" err="1"/>
              <a:t>Logging</a:t>
            </a:r>
            <a:r>
              <a:rPr lang="de-AT" sz="2400" dirty="0"/>
              <a:t> Plattformen wie etwa </a:t>
            </a:r>
            <a:r>
              <a:rPr lang="de-AT" sz="2400" dirty="0" err="1"/>
              <a:t>Nagios</a:t>
            </a:r>
            <a:r>
              <a:rPr lang="de-AT" sz="2400" dirty="0"/>
              <a:t/>
            </a:r>
            <a:br>
              <a:rPr lang="de-AT" sz="2400" dirty="0"/>
            </a:br>
            <a:r>
              <a:rPr lang="de-AT" sz="2400" dirty="0"/>
              <a:t>gesammelt und beobachtet werden</a:t>
            </a:r>
          </a:p>
          <a:p>
            <a:pPr marL="0" indent="0">
              <a:buNone/>
            </a:pPr>
            <a:endParaRPr lang="de-AT" sz="2400" dirty="0"/>
          </a:p>
        </p:txBody>
      </p:sp>
      <p:pic>
        <p:nvPicPr>
          <p:cNvPr id="4" name="Grafik 3"/>
          <p:cNvPicPr>
            <a:picLocks noChangeAspect="1"/>
          </p:cNvPicPr>
          <p:nvPr/>
        </p:nvPicPr>
        <p:blipFill>
          <a:blip r:embed="rId3"/>
          <a:stretch>
            <a:fillRect/>
          </a:stretch>
        </p:blipFill>
        <p:spPr>
          <a:xfrm>
            <a:off x="6019800" y="3629025"/>
            <a:ext cx="6172200" cy="3228975"/>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145</a:t>
            </a:fld>
            <a:endParaRPr lang="de-DE" dirty="0"/>
          </a:p>
        </p:txBody>
      </p:sp>
    </p:spTree>
    <p:extLst>
      <p:ext uri="{BB962C8B-B14F-4D97-AF65-F5344CB8AC3E}">
        <p14:creationId xmlns:p14="http://schemas.microsoft.com/office/powerpoint/2010/main" val="1498438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Monitoring</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Bündelung von Logfiles</a:t>
            </a:r>
          </a:p>
          <a:p>
            <a:r>
              <a:rPr lang="de-AT" sz="2400" dirty="0"/>
              <a:t>Logfiles werden </a:t>
            </a:r>
            <a:r>
              <a:rPr lang="de-AT" sz="2400" dirty="0" err="1"/>
              <a:t>optimalerweise</a:t>
            </a:r>
            <a:r>
              <a:rPr lang="de-AT" sz="2400" dirty="0"/>
              <a:t> zu einem zentralen Punkt zusammengeführt</a:t>
            </a:r>
          </a:p>
          <a:p>
            <a:r>
              <a:rPr lang="de-AT" sz="2400" dirty="0"/>
              <a:t>Ein dafür verfügbares Tool ist </a:t>
            </a:r>
            <a:r>
              <a:rPr lang="de-AT" sz="2400" dirty="0" err="1"/>
              <a:t>Kibana</a:t>
            </a:r>
            <a:r>
              <a:rPr lang="de-AT" sz="2400" dirty="0"/>
              <a:t>, das zur Anzeige und dem Durchsuchen von Logdateien eingesetzt wird</a:t>
            </a:r>
          </a:p>
          <a:p>
            <a:endParaRPr lang="de-AT" sz="2400" dirty="0"/>
          </a:p>
          <a:p>
            <a:pPr marL="0" indent="0">
              <a:buNone/>
            </a:pPr>
            <a:endParaRPr lang="de-AT" sz="2400" dirty="0"/>
          </a:p>
        </p:txBody>
      </p:sp>
      <p:pic>
        <p:nvPicPr>
          <p:cNvPr id="6" name="Grafik 5"/>
          <p:cNvPicPr>
            <a:picLocks noChangeAspect="1"/>
          </p:cNvPicPr>
          <p:nvPr/>
        </p:nvPicPr>
        <p:blipFill>
          <a:blip r:embed="rId3"/>
          <a:stretch>
            <a:fillRect/>
          </a:stretch>
        </p:blipFill>
        <p:spPr>
          <a:xfrm>
            <a:off x="5810865" y="3489279"/>
            <a:ext cx="6381135" cy="3368721"/>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146</a:t>
            </a:fld>
            <a:endParaRPr lang="de-DE" dirty="0"/>
          </a:p>
        </p:txBody>
      </p:sp>
    </p:spTree>
    <p:extLst>
      <p:ext uri="{BB962C8B-B14F-4D97-AF65-F5344CB8AC3E}">
        <p14:creationId xmlns:p14="http://schemas.microsoft.com/office/powerpoint/2010/main" val="3245002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Monitoring</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Monitoring von Servicekennzahlen</a:t>
            </a:r>
          </a:p>
          <a:p>
            <a:r>
              <a:rPr lang="de-AT" sz="2400" dirty="0"/>
              <a:t>Services sollten eigene Kennzahlen sammeln (Durchsatz, Servicefehler, Antwortzeiten, …)</a:t>
            </a:r>
          </a:p>
          <a:p>
            <a:r>
              <a:rPr lang="de-AT" sz="2400" dirty="0"/>
              <a:t>Ggf. sollten Services auch fachliche Statistiken sammeln. Welche Serviceaufrufe wurden wie oft gemacht, etc.</a:t>
            </a:r>
          </a:p>
          <a:p>
            <a:r>
              <a:rPr lang="de-AT" sz="2400" dirty="0"/>
              <a:t>Die Servicezahlen können über herkömmliche Mechanismen wie z.B. Java JMX Services veröffentlicht und zentral zugänglich gemacht werden.</a:t>
            </a:r>
          </a:p>
          <a:p>
            <a:endParaRPr lang="de-AT" sz="2400" dirty="0"/>
          </a:p>
          <a:p>
            <a:pPr marL="0" indent="0">
              <a:buNone/>
            </a:pPr>
            <a:endParaRPr lang="de-AT" sz="2400" dirty="0"/>
          </a:p>
        </p:txBody>
      </p:sp>
      <p:sp>
        <p:nvSpPr>
          <p:cNvPr id="6" name="Foliennummernplatzhalter 5"/>
          <p:cNvSpPr>
            <a:spLocks noGrp="1"/>
          </p:cNvSpPr>
          <p:nvPr>
            <p:ph type="sldNum" sz="quarter" idx="12"/>
          </p:nvPr>
        </p:nvSpPr>
        <p:spPr/>
        <p:txBody>
          <a:bodyPr/>
          <a:lstStyle/>
          <a:p>
            <a:fld id="{E31375A4-56A4-47D6-9801-1991572033F7}" type="slidenum">
              <a:rPr lang="de-DE" smtClean="0"/>
              <a:t>147</a:t>
            </a:fld>
            <a:endParaRPr lang="de-DE" dirty="0"/>
          </a:p>
        </p:txBody>
      </p:sp>
    </p:spTree>
    <p:extLst>
      <p:ext uri="{BB962C8B-B14F-4D97-AF65-F5344CB8AC3E}">
        <p14:creationId xmlns:p14="http://schemas.microsoft.com/office/powerpoint/2010/main" val="1405874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Monitoring</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err="1"/>
              <a:t>Korrelations</a:t>
            </a:r>
            <a:r>
              <a:rPr lang="de-AT" sz="2800" b="1" dirty="0"/>
              <a:t> IDs</a:t>
            </a:r>
          </a:p>
          <a:p>
            <a:r>
              <a:rPr lang="de-AT" sz="2400" dirty="0" err="1"/>
              <a:t>Korrelations</a:t>
            </a:r>
            <a:r>
              <a:rPr lang="de-AT" sz="2400" dirty="0"/>
              <a:t> IDs sind systemweit eindeutig IDs, die über einen gesamten Request durch die Service Calls durchgereicht werden.</a:t>
            </a:r>
          </a:p>
          <a:p>
            <a:r>
              <a:rPr lang="de-AT" sz="2400" dirty="0"/>
              <a:t>Beim </a:t>
            </a:r>
            <a:r>
              <a:rPr lang="de-AT" sz="2400" dirty="0" err="1"/>
              <a:t>Logging</a:t>
            </a:r>
            <a:r>
              <a:rPr lang="de-AT" sz="2400" dirty="0"/>
              <a:t> wird immer die </a:t>
            </a:r>
            <a:r>
              <a:rPr lang="de-AT" sz="2400" dirty="0" err="1"/>
              <a:t>Korrelatios</a:t>
            </a:r>
            <a:r>
              <a:rPr lang="de-AT" sz="2400" dirty="0"/>
              <a:t> ID ausgegeben.</a:t>
            </a:r>
          </a:p>
          <a:p>
            <a:r>
              <a:rPr lang="de-AT" sz="2400" dirty="0"/>
              <a:t>Kommt es zu einem Fehler, kann serviceübergreifend das Entstehen des Fehlers über Servicegrenzen hinweg nachvollzogen werden</a:t>
            </a:r>
          </a:p>
          <a:p>
            <a:endParaRPr lang="de-AT" sz="2400" dirty="0"/>
          </a:p>
          <a:p>
            <a:pPr marL="0" indent="0">
              <a:buNone/>
            </a:pPr>
            <a:endParaRPr lang="de-AT" sz="2400" dirty="0"/>
          </a:p>
        </p:txBody>
      </p:sp>
      <p:pic>
        <p:nvPicPr>
          <p:cNvPr id="4" name="Grafik 3"/>
          <p:cNvPicPr>
            <a:picLocks noChangeAspect="1"/>
          </p:cNvPicPr>
          <p:nvPr/>
        </p:nvPicPr>
        <p:blipFill>
          <a:blip r:embed="rId3"/>
          <a:stretch>
            <a:fillRect/>
          </a:stretch>
        </p:blipFill>
        <p:spPr>
          <a:xfrm>
            <a:off x="7575852" y="3229897"/>
            <a:ext cx="4616148" cy="3628103"/>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148</a:t>
            </a:fld>
            <a:endParaRPr lang="de-DE" dirty="0"/>
          </a:p>
        </p:txBody>
      </p:sp>
    </p:spTree>
    <p:extLst>
      <p:ext uri="{BB962C8B-B14F-4D97-AF65-F5344CB8AC3E}">
        <p14:creationId xmlns:p14="http://schemas.microsoft.com/office/powerpoint/2010/main" val="788112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32140" y="851475"/>
            <a:ext cx="9601200" cy="664547"/>
          </a:xfrm>
        </p:spPr>
        <p:txBody>
          <a:bodyPr>
            <a:normAutofit/>
          </a:bodyPr>
          <a:lstStyle/>
          <a:p>
            <a:r>
              <a:rPr lang="de-DE" dirty="0" err="1"/>
              <a:t>Microservices</a:t>
            </a:r>
            <a:r>
              <a:rPr lang="de-DE" dirty="0"/>
              <a:t> - Agenda</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fontScale="85000" lnSpcReduction="20000"/>
          </a:bodyPr>
          <a:lstStyle/>
          <a:p>
            <a:pPr lvl="1"/>
            <a:r>
              <a:rPr lang="de-DE" sz="3200" dirty="0"/>
              <a:t>Einführung</a:t>
            </a:r>
          </a:p>
          <a:p>
            <a:pPr lvl="1"/>
            <a:r>
              <a:rPr lang="de-DE" sz="3200" dirty="0"/>
              <a:t>Gestaltung von Services</a:t>
            </a:r>
          </a:p>
          <a:p>
            <a:pPr lvl="1"/>
            <a:r>
              <a:rPr lang="de-DE" sz="3200" dirty="0"/>
              <a:t>Integration</a:t>
            </a:r>
          </a:p>
          <a:p>
            <a:pPr lvl="1"/>
            <a:r>
              <a:rPr lang="de-DE" sz="3200" dirty="0"/>
              <a:t>Aufspaltung von Monolithen</a:t>
            </a:r>
          </a:p>
          <a:p>
            <a:pPr lvl="1"/>
            <a:r>
              <a:rPr lang="de-DE" sz="3200" dirty="0" err="1"/>
              <a:t>Deployment</a:t>
            </a:r>
            <a:endParaRPr lang="de-DE" sz="3200" dirty="0"/>
          </a:p>
          <a:p>
            <a:pPr lvl="1"/>
            <a:r>
              <a:rPr lang="de-DE" sz="3200" dirty="0"/>
              <a:t>Test</a:t>
            </a:r>
          </a:p>
          <a:p>
            <a:pPr lvl="1"/>
            <a:r>
              <a:rPr lang="de-DE" sz="3200" dirty="0"/>
              <a:t>Monitoring</a:t>
            </a:r>
          </a:p>
          <a:p>
            <a:pPr lvl="1"/>
            <a:r>
              <a:rPr lang="de-DE" sz="3200" dirty="0">
                <a:solidFill>
                  <a:schemeClr val="accent1"/>
                </a:solidFill>
              </a:rPr>
              <a:t>Security</a:t>
            </a:r>
          </a:p>
          <a:p>
            <a:pPr lvl="1"/>
            <a:r>
              <a:rPr lang="de-DE" sz="3200" dirty="0"/>
              <a:t>Skalierung</a:t>
            </a:r>
          </a:p>
          <a:p>
            <a:pPr lvl="1"/>
            <a:r>
              <a:rPr lang="de-DE" sz="3200" dirty="0" err="1"/>
              <a:t>OpenShift</a:t>
            </a:r>
            <a:r>
              <a:rPr lang="de-DE" sz="3200" dirty="0"/>
              <a:t> im Überblick</a:t>
            </a:r>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149</a:t>
            </a:fld>
            <a:endParaRPr lang="de-DE" dirty="0"/>
          </a:p>
        </p:txBody>
      </p:sp>
    </p:spTree>
    <p:extLst>
      <p:ext uri="{BB962C8B-B14F-4D97-AF65-F5344CB8AC3E}">
        <p14:creationId xmlns:p14="http://schemas.microsoft.com/office/powerpoint/2010/main" val="12105455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479241" y="775905"/>
            <a:ext cx="9601200" cy="664547"/>
          </a:xfrm>
        </p:spPr>
        <p:txBody>
          <a:bodyPr>
            <a:normAutofit/>
          </a:bodyPr>
          <a:lstStyle/>
          <a:p>
            <a:r>
              <a:rPr lang="de-DE" dirty="0"/>
              <a:t>Vorteile </a:t>
            </a:r>
            <a:r>
              <a:rPr lang="de-DE" dirty="0" err="1"/>
              <a:t>Microservices</a:t>
            </a:r>
            <a:endParaRPr lang="de-DE" dirty="0"/>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a:bodyPr>
          <a:lstStyle/>
          <a:p>
            <a:pPr lvl="1"/>
            <a:r>
              <a:rPr lang="de-DE" sz="3200" dirty="0"/>
              <a:t>Beim Ausfall einzelner Services bleiben andere Services verfügbar</a:t>
            </a:r>
          </a:p>
          <a:p>
            <a:pPr lvl="1"/>
            <a:r>
              <a:rPr lang="de-DE" sz="3200" dirty="0"/>
              <a:t>Services können getrennt voneinander skaliert werden (manche Services benötigen mehr </a:t>
            </a:r>
            <a:r>
              <a:rPr lang="de-DE" sz="3200" dirty="0" err="1"/>
              <a:t>Resourcen</a:t>
            </a:r>
            <a:r>
              <a:rPr lang="de-DE" sz="3200" dirty="0"/>
              <a:t> oder müssen größere Anzahl an </a:t>
            </a:r>
            <a:r>
              <a:rPr lang="de-DE" sz="3200" dirty="0" err="1"/>
              <a:t>Requests</a:t>
            </a:r>
            <a:r>
              <a:rPr lang="de-DE" sz="3200" dirty="0"/>
              <a:t> / Sekunde verarbeiten)</a:t>
            </a:r>
          </a:p>
          <a:p>
            <a:pPr lvl="1"/>
            <a:endParaRPr lang="de-DE" sz="3200" dirty="0"/>
          </a:p>
          <a:p>
            <a:pPr lvl="1"/>
            <a:endParaRPr lang="de-DE" sz="3200" dirty="0"/>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15</a:t>
            </a:fld>
            <a:endParaRPr lang="de-DE" dirty="0"/>
          </a:p>
        </p:txBody>
      </p:sp>
    </p:spTree>
    <p:extLst>
      <p:ext uri="{BB962C8B-B14F-4D97-AF65-F5344CB8AC3E}">
        <p14:creationId xmlns:p14="http://schemas.microsoft.com/office/powerpoint/2010/main" val="14915878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Security</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Herausforderungen </a:t>
            </a:r>
          </a:p>
          <a:p>
            <a:r>
              <a:rPr lang="de-AT" sz="2400" dirty="0"/>
              <a:t>Monolithische Systeme können Security selbst implementieren.</a:t>
            </a:r>
          </a:p>
          <a:p>
            <a:r>
              <a:rPr lang="de-AT" sz="2400" dirty="0"/>
              <a:t>Java Web Applikationen delegieren die Authentifizierung an den darunterliegenden Applikationsserver (Container)</a:t>
            </a:r>
          </a:p>
          <a:p>
            <a:r>
              <a:rPr lang="de-AT" sz="2400" dirty="0"/>
              <a:t>Der Container stützt sich seinerseits auf Authentifizierungssysteme wie </a:t>
            </a:r>
            <a:r>
              <a:rPr lang="de-AT" sz="2400" dirty="0" err="1"/>
              <a:t>Active</a:t>
            </a:r>
            <a:r>
              <a:rPr lang="de-AT" sz="2400" dirty="0"/>
              <a:t> Directory.</a:t>
            </a:r>
          </a:p>
          <a:p>
            <a:r>
              <a:rPr lang="de-AT" sz="2400" dirty="0"/>
              <a:t>Bei </a:t>
            </a:r>
            <a:r>
              <a:rPr lang="de-AT" sz="2400" dirty="0" err="1"/>
              <a:t>Microservices</a:t>
            </a:r>
            <a:r>
              <a:rPr lang="de-AT" sz="2400" dirty="0"/>
              <a:t> besteht die Herausforderung, dass eine Vielzahl von Services miteinander kommunizieren und der Security </a:t>
            </a:r>
            <a:r>
              <a:rPr lang="de-AT" sz="2400" dirty="0" err="1"/>
              <a:t>Context</a:t>
            </a:r>
            <a:r>
              <a:rPr lang="de-AT" sz="2400" dirty="0"/>
              <a:t> zwischen diesen Services weiterpropagiert werden muss</a:t>
            </a:r>
          </a:p>
          <a:p>
            <a:endParaRPr lang="de-AT" sz="2400" dirty="0"/>
          </a:p>
          <a:p>
            <a:pPr marL="0" indent="0">
              <a:buNone/>
            </a:pPr>
            <a:endParaRPr lang="de-AT" sz="2400" dirty="0"/>
          </a:p>
        </p:txBody>
      </p:sp>
      <p:sp>
        <p:nvSpPr>
          <p:cNvPr id="6" name="Foliennummernplatzhalter 5"/>
          <p:cNvSpPr>
            <a:spLocks noGrp="1"/>
          </p:cNvSpPr>
          <p:nvPr>
            <p:ph type="sldNum" sz="quarter" idx="12"/>
          </p:nvPr>
        </p:nvSpPr>
        <p:spPr/>
        <p:txBody>
          <a:bodyPr/>
          <a:lstStyle/>
          <a:p>
            <a:fld id="{E31375A4-56A4-47D6-9801-1991572033F7}" type="slidenum">
              <a:rPr lang="de-DE" smtClean="0"/>
              <a:t>150</a:t>
            </a:fld>
            <a:endParaRPr lang="de-DE" dirty="0"/>
          </a:p>
        </p:txBody>
      </p:sp>
    </p:spTree>
    <p:extLst>
      <p:ext uri="{BB962C8B-B14F-4D97-AF65-F5344CB8AC3E}">
        <p14:creationId xmlns:p14="http://schemas.microsoft.com/office/powerpoint/2010/main" val="4154319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Security</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Simple Lösungen</a:t>
            </a:r>
          </a:p>
          <a:p>
            <a:r>
              <a:rPr lang="de-AT" sz="2400" dirty="0"/>
              <a:t>Die einfachste Möglichkeit Services abzusichern ist die HTTP Basic Authentication.</a:t>
            </a:r>
          </a:p>
          <a:p>
            <a:r>
              <a:rPr lang="de-AT" sz="2400" dirty="0"/>
              <a:t>Jeder Serviceaufrufer liefert an den aufgerufenen Service die Benutzer-</a:t>
            </a:r>
            <a:r>
              <a:rPr lang="de-AT" sz="2400" dirty="0" err="1"/>
              <a:t>Credentials</a:t>
            </a:r>
            <a:r>
              <a:rPr lang="de-AT" sz="2400" dirty="0"/>
              <a:t> über das HTTPS Protokoll. </a:t>
            </a:r>
          </a:p>
          <a:p>
            <a:r>
              <a:rPr lang="de-AT" sz="2400" dirty="0"/>
              <a:t>Alle Services stützen sich für Authentifizierung und Autorisierung auf einen zentralen Verzeichnisdienst oder eine Datenbank</a:t>
            </a:r>
          </a:p>
          <a:p>
            <a:endParaRPr lang="de-AT" sz="2400" dirty="0"/>
          </a:p>
          <a:p>
            <a:pPr marL="0" indent="0">
              <a:buNone/>
            </a:pPr>
            <a:endParaRPr lang="de-AT" sz="2400" dirty="0"/>
          </a:p>
        </p:txBody>
      </p:sp>
      <p:sp>
        <p:nvSpPr>
          <p:cNvPr id="6" name="Foliennummernplatzhalter 5"/>
          <p:cNvSpPr>
            <a:spLocks noGrp="1"/>
          </p:cNvSpPr>
          <p:nvPr>
            <p:ph type="sldNum" sz="quarter" idx="12"/>
          </p:nvPr>
        </p:nvSpPr>
        <p:spPr/>
        <p:txBody>
          <a:bodyPr/>
          <a:lstStyle/>
          <a:p>
            <a:fld id="{E31375A4-56A4-47D6-9801-1991572033F7}" type="slidenum">
              <a:rPr lang="de-DE" smtClean="0"/>
              <a:t>151</a:t>
            </a:fld>
            <a:endParaRPr lang="de-DE" dirty="0"/>
          </a:p>
        </p:txBody>
      </p:sp>
    </p:spTree>
    <p:extLst>
      <p:ext uri="{BB962C8B-B14F-4D97-AF65-F5344CB8AC3E}">
        <p14:creationId xmlns:p14="http://schemas.microsoft.com/office/powerpoint/2010/main" val="3289786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Security</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Gängige Lösungen</a:t>
            </a:r>
          </a:p>
          <a:p>
            <a:r>
              <a:rPr lang="de-AT" sz="2400" dirty="0"/>
              <a:t>Zentrale Security Lösungen verwenden zumeist ein Single-</a:t>
            </a:r>
            <a:r>
              <a:rPr lang="de-AT" sz="2400" dirty="0" err="1"/>
              <a:t>Sign</a:t>
            </a:r>
            <a:r>
              <a:rPr lang="de-AT" sz="2400" dirty="0"/>
              <a:t>-On Gateway</a:t>
            </a:r>
          </a:p>
          <a:p>
            <a:r>
              <a:rPr lang="de-AT" sz="2400" dirty="0"/>
              <a:t>Kann der Request keinem authentifiziertem Benutzer zugeordnet werden, wird der Request an einen Identity Provider umgeleitet.</a:t>
            </a:r>
          </a:p>
          <a:p>
            <a:r>
              <a:rPr lang="de-AT" sz="2400" dirty="0"/>
              <a:t>dieser Identity Provider wickelt die</a:t>
            </a:r>
            <a:br>
              <a:rPr lang="de-AT" sz="2400" dirty="0"/>
            </a:br>
            <a:r>
              <a:rPr lang="de-AT" sz="2400" dirty="0"/>
              <a:t>Authentifizierung ab</a:t>
            </a:r>
          </a:p>
          <a:p>
            <a:r>
              <a:rPr lang="de-AT" sz="2400" dirty="0"/>
              <a:t>Der Request wird um Benutzernamen </a:t>
            </a:r>
            <a:br>
              <a:rPr lang="de-AT" sz="2400" dirty="0"/>
            </a:br>
            <a:r>
              <a:rPr lang="de-AT" sz="2400" dirty="0"/>
              <a:t>und Rollen angereichert und </a:t>
            </a:r>
            <a:br>
              <a:rPr lang="de-AT" sz="2400" dirty="0"/>
            </a:br>
            <a:r>
              <a:rPr lang="de-AT" sz="2400" dirty="0"/>
              <a:t>weitergegeben</a:t>
            </a:r>
          </a:p>
          <a:p>
            <a:r>
              <a:rPr lang="de-AT" sz="2400" dirty="0"/>
              <a:t>Der Service vertraut den diesen </a:t>
            </a:r>
            <a:br>
              <a:rPr lang="de-AT" sz="2400" dirty="0"/>
            </a:br>
            <a:r>
              <a:rPr lang="de-AT" sz="2400" dirty="0"/>
              <a:t>Security Provider steuert die Rechte </a:t>
            </a:r>
            <a:br>
              <a:rPr lang="de-AT" sz="2400" dirty="0"/>
            </a:br>
            <a:r>
              <a:rPr lang="de-AT" sz="2400" dirty="0"/>
              <a:t>des Benutzers anhand seiner Rollen</a:t>
            </a:r>
          </a:p>
          <a:p>
            <a:pPr marL="0" indent="0">
              <a:buNone/>
            </a:pPr>
            <a:endParaRPr lang="de-AT" sz="2400" dirty="0"/>
          </a:p>
        </p:txBody>
      </p:sp>
      <p:pic>
        <p:nvPicPr>
          <p:cNvPr id="4" name="Grafik 3"/>
          <p:cNvPicPr>
            <a:picLocks noChangeAspect="1"/>
          </p:cNvPicPr>
          <p:nvPr/>
        </p:nvPicPr>
        <p:blipFill>
          <a:blip r:embed="rId3"/>
          <a:stretch>
            <a:fillRect/>
          </a:stretch>
        </p:blipFill>
        <p:spPr>
          <a:xfrm>
            <a:off x="5336412" y="2768702"/>
            <a:ext cx="6855588" cy="4089298"/>
          </a:xfrm>
          <a:prstGeom prst="rect">
            <a:avLst/>
          </a:prstGeom>
        </p:spPr>
      </p:pic>
      <p:sp>
        <p:nvSpPr>
          <p:cNvPr id="7" name="Foliennummernplatzhalter 6"/>
          <p:cNvSpPr>
            <a:spLocks noGrp="1"/>
          </p:cNvSpPr>
          <p:nvPr>
            <p:ph type="sldNum" sz="quarter" idx="12"/>
          </p:nvPr>
        </p:nvSpPr>
        <p:spPr>
          <a:xfrm>
            <a:off x="4405167" y="6423232"/>
            <a:ext cx="918882" cy="222436"/>
          </a:xfrm>
        </p:spPr>
        <p:txBody>
          <a:bodyPr/>
          <a:lstStyle/>
          <a:p>
            <a:fld id="{E31375A4-56A4-47D6-9801-1991572033F7}" type="slidenum">
              <a:rPr lang="de-DE" smtClean="0"/>
              <a:t>152</a:t>
            </a:fld>
            <a:endParaRPr lang="de-DE" dirty="0"/>
          </a:p>
        </p:txBody>
      </p:sp>
    </p:spTree>
    <p:extLst>
      <p:ext uri="{BB962C8B-B14F-4D97-AF65-F5344CB8AC3E}">
        <p14:creationId xmlns:p14="http://schemas.microsoft.com/office/powerpoint/2010/main" val="1753039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Security</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SAML (Security Assertion Markup Language)  </a:t>
            </a:r>
          </a:p>
          <a:p>
            <a:r>
              <a:rPr lang="de-AT" sz="2400" dirty="0"/>
              <a:t>… ist ein Standard für den Austausch von Authentifizierungs- und Autorisierungsinformationen</a:t>
            </a:r>
          </a:p>
          <a:p>
            <a:r>
              <a:rPr lang="de-AT" sz="2400" dirty="0"/>
              <a:t>Ein Service Provider leitet </a:t>
            </a:r>
            <a:r>
              <a:rPr lang="de-AT" sz="2400" dirty="0" err="1"/>
              <a:t>unauthentifizierte</a:t>
            </a:r>
            <a:r>
              <a:rPr lang="de-AT" sz="2400" dirty="0"/>
              <a:t> </a:t>
            </a:r>
            <a:r>
              <a:rPr lang="de-AT" sz="2400" dirty="0" err="1"/>
              <a:t>Requests</a:t>
            </a:r>
            <a:r>
              <a:rPr lang="de-AT" sz="2400" dirty="0"/>
              <a:t> an einen Identity Provider weiter.</a:t>
            </a:r>
          </a:p>
          <a:p>
            <a:r>
              <a:rPr lang="de-AT" sz="2400" dirty="0"/>
              <a:t>Der Identity Provider wickelt die </a:t>
            </a:r>
            <a:r>
              <a:rPr lang="de-AT" sz="2400" dirty="0" err="1"/>
              <a:t>Authentifizerung</a:t>
            </a:r>
            <a:r>
              <a:rPr lang="de-AT" sz="2400" dirty="0"/>
              <a:t> (Login) ab und stellt ein Token aus, das an den Service Provider weitergeleitet wird und dem der Service Provider vertraut.</a:t>
            </a:r>
          </a:p>
          <a:p>
            <a:r>
              <a:rPr lang="de-AT" sz="2400" dirty="0"/>
              <a:t>Es gibt unterschiedliche kommerzielle Implementierung und Open Source SAML Implementierungen</a:t>
            </a:r>
          </a:p>
          <a:p>
            <a:r>
              <a:rPr lang="de-AT" sz="2400" dirty="0"/>
              <a:t>z.B.: https://www.pingidentity.com</a:t>
            </a:r>
          </a:p>
          <a:p>
            <a:endParaRPr lang="de-AT" sz="2400" dirty="0"/>
          </a:p>
          <a:p>
            <a:endParaRPr lang="de-AT" sz="2400" dirty="0"/>
          </a:p>
        </p:txBody>
      </p:sp>
      <p:sp>
        <p:nvSpPr>
          <p:cNvPr id="6" name="Foliennummernplatzhalter 5"/>
          <p:cNvSpPr>
            <a:spLocks noGrp="1"/>
          </p:cNvSpPr>
          <p:nvPr>
            <p:ph type="sldNum" sz="quarter" idx="12"/>
          </p:nvPr>
        </p:nvSpPr>
        <p:spPr/>
        <p:txBody>
          <a:bodyPr/>
          <a:lstStyle/>
          <a:p>
            <a:fld id="{E31375A4-56A4-47D6-9801-1991572033F7}" type="slidenum">
              <a:rPr lang="de-DE" smtClean="0"/>
              <a:t>153</a:t>
            </a:fld>
            <a:endParaRPr lang="de-DE" dirty="0"/>
          </a:p>
        </p:txBody>
      </p:sp>
    </p:spTree>
    <p:extLst>
      <p:ext uri="{BB962C8B-B14F-4D97-AF65-F5344CB8AC3E}">
        <p14:creationId xmlns:p14="http://schemas.microsoft.com/office/powerpoint/2010/main" val="3090069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Security</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SAML Ablauf</a:t>
            </a:r>
            <a:endParaRPr lang="de-AT" sz="2400" dirty="0"/>
          </a:p>
          <a:p>
            <a:endParaRPr lang="de-AT" sz="2400" dirty="0"/>
          </a:p>
        </p:txBody>
      </p:sp>
      <p:pic>
        <p:nvPicPr>
          <p:cNvPr id="5" name="Grafik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93342" y="-363132"/>
            <a:ext cx="7698658" cy="7221132"/>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154</a:t>
            </a:fld>
            <a:endParaRPr lang="de-DE" dirty="0"/>
          </a:p>
        </p:txBody>
      </p:sp>
    </p:spTree>
    <p:extLst>
      <p:ext uri="{BB962C8B-B14F-4D97-AF65-F5344CB8AC3E}">
        <p14:creationId xmlns:p14="http://schemas.microsoft.com/office/powerpoint/2010/main" val="4094572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Security</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OAUTH (Open </a:t>
            </a:r>
            <a:r>
              <a:rPr lang="de-AT" sz="2800" b="1" dirty="0" err="1"/>
              <a:t>Authorization</a:t>
            </a:r>
            <a:r>
              <a:rPr lang="de-AT" sz="2800" b="1" dirty="0"/>
              <a:t>)  </a:t>
            </a:r>
          </a:p>
          <a:p>
            <a:r>
              <a:rPr lang="de-AT" sz="2400" dirty="0"/>
              <a:t>… ist ein offenes Protokoll für Web Anwendungen und Services.</a:t>
            </a:r>
          </a:p>
          <a:p>
            <a:r>
              <a:rPr lang="de-AT" sz="2400" dirty="0"/>
              <a:t>Es wird besonders häufig in Zusammenhang mit </a:t>
            </a:r>
            <a:r>
              <a:rPr lang="de-AT" sz="2400" dirty="0" err="1"/>
              <a:t>ReST</a:t>
            </a:r>
            <a:r>
              <a:rPr lang="de-AT" sz="2400" dirty="0"/>
              <a:t> Services eingesetzt.</a:t>
            </a:r>
          </a:p>
          <a:p>
            <a:r>
              <a:rPr lang="de-AT" sz="2400" dirty="0"/>
              <a:t>Open ID Connect basiert auf </a:t>
            </a:r>
            <a:r>
              <a:rPr lang="de-AT" sz="2400" dirty="0" err="1"/>
              <a:t>Oauth</a:t>
            </a:r>
            <a:r>
              <a:rPr lang="de-AT" sz="2400" dirty="0"/>
              <a:t>, es gibt unterschiedliche Implementierungen für Java und JavaScript</a:t>
            </a:r>
          </a:p>
          <a:p>
            <a:endParaRPr lang="de-AT" sz="2400" dirty="0"/>
          </a:p>
          <a:p>
            <a:endParaRPr lang="de-AT" sz="2400" dirty="0"/>
          </a:p>
        </p:txBody>
      </p:sp>
      <p:sp>
        <p:nvSpPr>
          <p:cNvPr id="6" name="Foliennummernplatzhalter 5"/>
          <p:cNvSpPr>
            <a:spLocks noGrp="1"/>
          </p:cNvSpPr>
          <p:nvPr>
            <p:ph type="sldNum" sz="quarter" idx="12"/>
          </p:nvPr>
        </p:nvSpPr>
        <p:spPr/>
        <p:txBody>
          <a:bodyPr/>
          <a:lstStyle/>
          <a:p>
            <a:fld id="{E31375A4-56A4-47D6-9801-1991572033F7}" type="slidenum">
              <a:rPr lang="de-DE" smtClean="0"/>
              <a:t>155</a:t>
            </a:fld>
            <a:endParaRPr lang="de-DE" dirty="0"/>
          </a:p>
        </p:txBody>
      </p:sp>
    </p:spTree>
    <p:extLst>
      <p:ext uri="{BB962C8B-B14F-4D97-AF65-F5344CB8AC3E}">
        <p14:creationId xmlns:p14="http://schemas.microsoft.com/office/powerpoint/2010/main" val="537239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Security</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OAUTH</a:t>
            </a:r>
          </a:p>
        </p:txBody>
      </p:sp>
      <p:pic>
        <p:nvPicPr>
          <p:cNvPr id="4" name="Grafik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3600" y="1062702"/>
            <a:ext cx="10058400" cy="5749115"/>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156</a:t>
            </a:fld>
            <a:endParaRPr lang="de-DE" dirty="0"/>
          </a:p>
        </p:txBody>
      </p:sp>
    </p:spTree>
    <p:extLst>
      <p:ext uri="{BB962C8B-B14F-4D97-AF65-F5344CB8AC3E}">
        <p14:creationId xmlns:p14="http://schemas.microsoft.com/office/powerpoint/2010/main" val="3255828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32140" y="851475"/>
            <a:ext cx="9601200" cy="664547"/>
          </a:xfrm>
        </p:spPr>
        <p:txBody>
          <a:bodyPr>
            <a:normAutofit/>
          </a:bodyPr>
          <a:lstStyle/>
          <a:p>
            <a:r>
              <a:rPr lang="de-DE" dirty="0" err="1"/>
              <a:t>Microservices</a:t>
            </a:r>
            <a:r>
              <a:rPr lang="de-DE" dirty="0"/>
              <a:t> - Agenda</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fontScale="85000" lnSpcReduction="20000"/>
          </a:bodyPr>
          <a:lstStyle/>
          <a:p>
            <a:pPr lvl="1"/>
            <a:r>
              <a:rPr lang="de-DE" sz="3200" dirty="0"/>
              <a:t>Einführung</a:t>
            </a:r>
          </a:p>
          <a:p>
            <a:pPr lvl="1"/>
            <a:r>
              <a:rPr lang="de-DE" sz="3200" dirty="0"/>
              <a:t>Gestaltung von Services</a:t>
            </a:r>
          </a:p>
          <a:p>
            <a:pPr lvl="1"/>
            <a:r>
              <a:rPr lang="de-DE" sz="3200" dirty="0"/>
              <a:t>Integration</a:t>
            </a:r>
          </a:p>
          <a:p>
            <a:pPr lvl="1"/>
            <a:r>
              <a:rPr lang="de-DE" sz="3200" dirty="0"/>
              <a:t>Aufspaltung von Monolithen</a:t>
            </a:r>
          </a:p>
          <a:p>
            <a:pPr lvl="1"/>
            <a:r>
              <a:rPr lang="de-DE" sz="3200" dirty="0" err="1"/>
              <a:t>Deployment</a:t>
            </a:r>
            <a:endParaRPr lang="de-DE" sz="3200" dirty="0"/>
          </a:p>
          <a:p>
            <a:pPr lvl="1"/>
            <a:r>
              <a:rPr lang="de-DE" sz="3200" dirty="0"/>
              <a:t>Test</a:t>
            </a:r>
          </a:p>
          <a:p>
            <a:pPr lvl="1"/>
            <a:r>
              <a:rPr lang="de-DE" sz="3200" dirty="0"/>
              <a:t>Monitoring</a:t>
            </a:r>
          </a:p>
          <a:p>
            <a:pPr lvl="1"/>
            <a:r>
              <a:rPr lang="de-DE" sz="3200" dirty="0"/>
              <a:t>Security</a:t>
            </a:r>
          </a:p>
          <a:p>
            <a:pPr lvl="1"/>
            <a:r>
              <a:rPr lang="de-DE" sz="3200" dirty="0">
                <a:solidFill>
                  <a:schemeClr val="accent1"/>
                </a:solidFill>
              </a:rPr>
              <a:t>Skalierung</a:t>
            </a:r>
          </a:p>
          <a:p>
            <a:pPr lvl="1"/>
            <a:r>
              <a:rPr lang="de-DE" sz="3200" dirty="0" err="1"/>
              <a:t>OpenShift</a:t>
            </a:r>
            <a:r>
              <a:rPr lang="de-DE" sz="3200" dirty="0"/>
              <a:t> im Überblick</a:t>
            </a:r>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157</a:t>
            </a:fld>
            <a:endParaRPr lang="de-DE" dirty="0"/>
          </a:p>
        </p:txBody>
      </p:sp>
    </p:spTree>
    <p:extLst>
      <p:ext uri="{BB962C8B-B14F-4D97-AF65-F5344CB8AC3E}">
        <p14:creationId xmlns:p14="http://schemas.microsoft.com/office/powerpoint/2010/main" val="20299665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Skalierung</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Arten der Skalierung</a:t>
            </a:r>
          </a:p>
          <a:p>
            <a:r>
              <a:rPr lang="de-AT" sz="2400" dirty="0"/>
              <a:t>Bei der Skalierung wir zwischen horizontaler und vertikaler Skalierung unterschieden.</a:t>
            </a:r>
          </a:p>
          <a:p>
            <a:r>
              <a:rPr lang="de-AT" sz="2400" dirty="0"/>
              <a:t>Vertikale Skalierung: mehr CPU, mehr RAM, …</a:t>
            </a:r>
          </a:p>
          <a:p>
            <a:r>
              <a:rPr lang="de-AT" sz="2400" dirty="0"/>
              <a:t>Horizontale Skalierung: Verteilung der Last auf mehrere gleiche Instanzen</a:t>
            </a:r>
          </a:p>
          <a:p>
            <a:r>
              <a:rPr lang="de-AT" sz="2400" dirty="0" err="1"/>
              <a:t>Microservices</a:t>
            </a:r>
            <a:r>
              <a:rPr lang="de-AT" sz="2400" dirty="0"/>
              <a:t> eignen sich sehr gut für horizontale Skalierung</a:t>
            </a:r>
          </a:p>
          <a:p>
            <a:r>
              <a:rPr lang="de-AT" sz="2400" dirty="0"/>
              <a:t>Datenbanken werden meist vertikal skaliert</a:t>
            </a:r>
          </a:p>
          <a:p>
            <a:endParaRPr lang="de-AT" sz="2400" dirty="0"/>
          </a:p>
          <a:p>
            <a:endParaRPr lang="de-AT" sz="2400" dirty="0"/>
          </a:p>
          <a:p>
            <a:endParaRPr lang="de-AT" sz="2400" dirty="0"/>
          </a:p>
        </p:txBody>
      </p:sp>
      <p:pic>
        <p:nvPicPr>
          <p:cNvPr id="4" name="Grafik 3"/>
          <p:cNvPicPr>
            <a:picLocks noChangeAspect="1"/>
          </p:cNvPicPr>
          <p:nvPr/>
        </p:nvPicPr>
        <p:blipFill>
          <a:blip r:embed="rId3"/>
          <a:stretch>
            <a:fillRect/>
          </a:stretch>
        </p:blipFill>
        <p:spPr>
          <a:xfrm>
            <a:off x="5343525" y="4440092"/>
            <a:ext cx="6848475" cy="2371725"/>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158</a:t>
            </a:fld>
            <a:endParaRPr lang="de-DE" dirty="0"/>
          </a:p>
        </p:txBody>
      </p:sp>
    </p:spTree>
    <p:extLst>
      <p:ext uri="{BB962C8B-B14F-4D97-AF65-F5344CB8AC3E}">
        <p14:creationId xmlns:p14="http://schemas.microsoft.com/office/powerpoint/2010/main" val="1400017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Skalierung</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Arten der Skalierung</a:t>
            </a:r>
          </a:p>
          <a:p>
            <a:r>
              <a:rPr lang="de-AT" sz="2400" dirty="0"/>
              <a:t>Ein großer Vorteil der </a:t>
            </a:r>
            <a:r>
              <a:rPr lang="de-AT" sz="2400" dirty="0" err="1"/>
              <a:t>Microservices</a:t>
            </a:r>
            <a:r>
              <a:rPr lang="de-AT" sz="2400" dirty="0"/>
              <a:t> Architektur ist, dass Services unabhängig voneinander skaliert werden können</a:t>
            </a:r>
          </a:p>
          <a:p>
            <a:endParaRPr lang="de-AT" sz="2400" dirty="0"/>
          </a:p>
          <a:p>
            <a:endParaRPr lang="de-AT" sz="2400" dirty="0"/>
          </a:p>
          <a:p>
            <a:endParaRPr lang="de-AT" sz="2400" dirty="0"/>
          </a:p>
          <a:p>
            <a:endParaRPr lang="de-AT" sz="2400" dirty="0"/>
          </a:p>
        </p:txBody>
      </p:sp>
      <p:pic>
        <p:nvPicPr>
          <p:cNvPr id="5" name="Grafik 4"/>
          <p:cNvPicPr>
            <a:picLocks noChangeAspect="1"/>
          </p:cNvPicPr>
          <p:nvPr/>
        </p:nvPicPr>
        <p:blipFill>
          <a:blip r:embed="rId3"/>
          <a:stretch>
            <a:fillRect/>
          </a:stretch>
        </p:blipFill>
        <p:spPr>
          <a:xfrm>
            <a:off x="4386371" y="2049406"/>
            <a:ext cx="5613036" cy="3905846"/>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159</a:t>
            </a:fld>
            <a:endParaRPr lang="de-DE" dirty="0"/>
          </a:p>
        </p:txBody>
      </p:sp>
    </p:spTree>
    <p:extLst>
      <p:ext uri="{BB962C8B-B14F-4D97-AF65-F5344CB8AC3E}">
        <p14:creationId xmlns:p14="http://schemas.microsoft.com/office/powerpoint/2010/main" val="1825009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479241" y="775905"/>
            <a:ext cx="9601200" cy="664547"/>
          </a:xfrm>
        </p:spPr>
        <p:txBody>
          <a:bodyPr>
            <a:normAutofit/>
          </a:bodyPr>
          <a:lstStyle/>
          <a:p>
            <a:r>
              <a:rPr lang="de-DE" dirty="0"/>
              <a:t>Vorteile </a:t>
            </a:r>
            <a:r>
              <a:rPr lang="de-DE" dirty="0" err="1"/>
              <a:t>Microservices</a:t>
            </a:r>
            <a:endParaRPr lang="de-DE" dirty="0"/>
          </a:p>
        </p:txBody>
      </p:sp>
      <p:pic>
        <p:nvPicPr>
          <p:cNvPr id="5" name="Grafik 4"/>
          <p:cNvPicPr>
            <a:picLocks noChangeAspect="1"/>
          </p:cNvPicPr>
          <p:nvPr/>
        </p:nvPicPr>
        <p:blipFill>
          <a:blip r:embed="rId2"/>
          <a:stretch>
            <a:fillRect/>
          </a:stretch>
        </p:blipFill>
        <p:spPr>
          <a:xfrm>
            <a:off x="2188861" y="1440452"/>
            <a:ext cx="7378333" cy="5134232"/>
          </a:xfrm>
          <a:prstGeom prst="rect">
            <a:avLst/>
          </a:prstGeom>
        </p:spPr>
      </p:pic>
      <p:sp>
        <p:nvSpPr>
          <p:cNvPr id="6" name="Foliennummernplatzhalter 5"/>
          <p:cNvSpPr>
            <a:spLocks noGrp="1"/>
          </p:cNvSpPr>
          <p:nvPr>
            <p:ph type="sldNum" sz="quarter" idx="12"/>
          </p:nvPr>
        </p:nvSpPr>
        <p:spPr/>
        <p:txBody>
          <a:bodyPr/>
          <a:lstStyle/>
          <a:p>
            <a:fld id="{E31375A4-56A4-47D6-9801-1991572033F7}" type="slidenum">
              <a:rPr lang="de-DE" smtClean="0"/>
              <a:t>16</a:t>
            </a:fld>
            <a:endParaRPr lang="de-DE" dirty="0"/>
          </a:p>
        </p:txBody>
      </p:sp>
    </p:spTree>
    <p:extLst>
      <p:ext uri="{BB962C8B-B14F-4D97-AF65-F5344CB8AC3E}">
        <p14:creationId xmlns:p14="http://schemas.microsoft.com/office/powerpoint/2010/main" val="1160940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Skalierung</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Arten der Skalierung</a:t>
            </a:r>
          </a:p>
          <a:p>
            <a:r>
              <a:rPr lang="de-AT" sz="2400" dirty="0"/>
              <a:t>Um eine Lastverteilung über die Services zu erreichen werden Lastverteiler verwendet.</a:t>
            </a:r>
          </a:p>
          <a:p>
            <a:r>
              <a:rPr lang="de-AT" sz="2400" dirty="0"/>
              <a:t>Beispiele für Software Lastverteiler: Apache 2 Webserver, </a:t>
            </a:r>
            <a:r>
              <a:rPr lang="de-AT" sz="2400" dirty="0" err="1"/>
              <a:t>nginx</a:t>
            </a:r>
            <a:endParaRPr lang="de-AT" sz="2400" dirty="0"/>
          </a:p>
          <a:p>
            <a:r>
              <a:rPr lang="de-AT" sz="2400" dirty="0"/>
              <a:t>Die </a:t>
            </a:r>
            <a:r>
              <a:rPr lang="de-AT" sz="2400" dirty="0" err="1"/>
              <a:t>Openshift</a:t>
            </a:r>
            <a:r>
              <a:rPr lang="de-AT" sz="2400" dirty="0"/>
              <a:t> Plattform beinhaltet bereits Lastverteiler, die genutzt werden können</a:t>
            </a:r>
          </a:p>
          <a:p>
            <a:endParaRPr lang="de-AT" sz="2400" dirty="0"/>
          </a:p>
          <a:p>
            <a:endParaRPr lang="de-AT" sz="2400" dirty="0"/>
          </a:p>
          <a:p>
            <a:endParaRPr lang="de-AT" sz="2400" dirty="0"/>
          </a:p>
        </p:txBody>
      </p:sp>
      <p:pic>
        <p:nvPicPr>
          <p:cNvPr id="5" name="Grafik 4"/>
          <p:cNvPicPr>
            <a:picLocks noChangeAspect="1"/>
          </p:cNvPicPr>
          <p:nvPr/>
        </p:nvPicPr>
        <p:blipFill>
          <a:blip r:embed="rId3"/>
          <a:stretch>
            <a:fillRect/>
          </a:stretch>
        </p:blipFill>
        <p:spPr>
          <a:xfrm>
            <a:off x="7641145" y="3544128"/>
            <a:ext cx="4048125" cy="2943225"/>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160</a:t>
            </a:fld>
            <a:endParaRPr lang="de-DE" dirty="0"/>
          </a:p>
        </p:txBody>
      </p:sp>
    </p:spTree>
    <p:extLst>
      <p:ext uri="{BB962C8B-B14F-4D97-AF65-F5344CB8AC3E}">
        <p14:creationId xmlns:p14="http://schemas.microsoft.com/office/powerpoint/2010/main" val="589318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32140" y="851475"/>
            <a:ext cx="9601200" cy="664547"/>
          </a:xfrm>
        </p:spPr>
        <p:txBody>
          <a:bodyPr>
            <a:normAutofit/>
          </a:bodyPr>
          <a:lstStyle/>
          <a:p>
            <a:r>
              <a:rPr lang="de-DE" dirty="0" err="1"/>
              <a:t>Microservices</a:t>
            </a:r>
            <a:r>
              <a:rPr lang="de-DE" dirty="0"/>
              <a:t> - Agenda</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fontScale="85000" lnSpcReduction="20000"/>
          </a:bodyPr>
          <a:lstStyle/>
          <a:p>
            <a:pPr lvl="1"/>
            <a:r>
              <a:rPr lang="de-DE" sz="3200" dirty="0"/>
              <a:t>Einführung</a:t>
            </a:r>
          </a:p>
          <a:p>
            <a:pPr lvl="1"/>
            <a:r>
              <a:rPr lang="de-DE" sz="3200" dirty="0"/>
              <a:t>Gestaltung von Services</a:t>
            </a:r>
          </a:p>
          <a:p>
            <a:pPr lvl="1"/>
            <a:r>
              <a:rPr lang="de-DE" sz="3200" dirty="0"/>
              <a:t>Integration</a:t>
            </a:r>
          </a:p>
          <a:p>
            <a:pPr lvl="1"/>
            <a:r>
              <a:rPr lang="de-DE" sz="3200" dirty="0"/>
              <a:t>Aufspaltung von Monolithen</a:t>
            </a:r>
          </a:p>
          <a:p>
            <a:pPr lvl="1"/>
            <a:r>
              <a:rPr lang="de-DE" sz="3200" dirty="0" err="1"/>
              <a:t>Deployment</a:t>
            </a:r>
            <a:endParaRPr lang="de-DE" sz="3200" dirty="0"/>
          </a:p>
          <a:p>
            <a:pPr lvl="1"/>
            <a:r>
              <a:rPr lang="de-DE" sz="3200" dirty="0"/>
              <a:t>Test</a:t>
            </a:r>
          </a:p>
          <a:p>
            <a:pPr lvl="1"/>
            <a:r>
              <a:rPr lang="de-DE" sz="3200" dirty="0"/>
              <a:t>Monitoring</a:t>
            </a:r>
          </a:p>
          <a:p>
            <a:pPr lvl="1"/>
            <a:r>
              <a:rPr lang="de-DE" sz="3200" dirty="0"/>
              <a:t>Security</a:t>
            </a:r>
          </a:p>
          <a:p>
            <a:pPr lvl="1"/>
            <a:r>
              <a:rPr lang="de-DE" sz="3200" dirty="0"/>
              <a:t>Skalierung</a:t>
            </a:r>
          </a:p>
          <a:p>
            <a:pPr lvl="1"/>
            <a:r>
              <a:rPr lang="de-DE" sz="3200" dirty="0" err="1">
                <a:solidFill>
                  <a:schemeClr val="accent1"/>
                </a:solidFill>
              </a:rPr>
              <a:t>OpenShift</a:t>
            </a:r>
            <a:r>
              <a:rPr lang="de-DE" sz="3200" dirty="0">
                <a:solidFill>
                  <a:schemeClr val="accent1"/>
                </a:solidFill>
              </a:rPr>
              <a:t> im Überblick</a:t>
            </a:r>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161</a:t>
            </a:fld>
            <a:endParaRPr lang="de-DE" dirty="0"/>
          </a:p>
        </p:txBody>
      </p:sp>
    </p:spTree>
    <p:extLst>
      <p:ext uri="{BB962C8B-B14F-4D97-AF65-F5344CB8AC3E}">
        <p14:creationId xmlns:p14="http://schemas.microsoft.com/office/powerpoint/2010/main" val="3693495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err="1"/>
              <a:t>OpenShift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Was ist </a:t>
            </a:r>
            <a:r>
              <a:rPr lang="de-AT" sz="2800" b="1" dirty="0" err="1"/>
              <a:t>OpenShift</a:t>
            </a:r>
            <a:r>
              <a:rPr lang="de-AT" sz="2800" b="1" dirty="0"/>
              <a:t>?</a:t>
            </a:r>
          </a:p>
          <a:p>
            <a:r>
              <a:rPr lang="de-AT" sz="2400" dirty="0" err="1"/>
              <a:t>OpenShift</a:t>
            </a:r>
            <a:r>
              <a:rPr lang="de-AT" sz="2400" dirty="0"/>
              <a:t> ist eine Private </a:t>
            </a:r>
            <a:r>
              <a:rPr lang="de-AT" sz="2400" dirty="0" err="1"/>
              <a:t>PaaS</a:t>
            </a:r>
            <a:r>
              <a:rPr lang="de-AT" sz="2400" dirty="0"/>
              <a:t> (</a:t>
            </a:r>
            <a:r>
              <a:rPr lang="de-AT" sz="2400" dirty="0" err="1"/>
              <a:t>Platform</a:t>
            </a:r>
            <a:r>
              <a:rPr lang="de-AT" sz="2400" dirty="0"/>
              <a:t> a </a:t>
            </a:r>
            <a:r>
              <a:rPr lang="de-AT" sz="2400" dirty="0" err="1"/>
              <a:t>a</a:t>
            </a:r>
            <a:r>
              <a:rPr lang="de-AT" sz="2400" dirty="0"/>
              <a:t> Service)</a:t>
            </a:r>
          </a:p>
          <a:p>
            <a:r>
              <a:rPr lang="de-AT" sz="2400" dirty="0"/>
              <a:t>… also eine </a:t>
            </a:r>
            <a:r>
              <a:rPr lang="de-AT" sz="2400" dirty="0" err="1"/>
              <a:t>Virtualisierungsplattform</a:t>
            </a:r>
            <a:r>
              <a:rPr lang="de-AT" sz="2400" dirty="0"/>
              <a:t>, die in der privaten Umgebung eines Unternehmens installiert wird</a:t>
            </a:r>
          </a:p>
          <a:p>
            <a:r>
              <a:rPr lang="de-AT" sz="2400" dirty="0"/>
              <a:t>… Anwendungen können </a:t>
            </a:r>
            <a:r>
              <a:rPr lang="de-AT" sz="2400" dirty="0" err="1"/>
              <a:t>OnTheFly</a:t>
            </a:r>
            <a:r>
              <a:rPr lang="de-AT" sz="2400" dirty="0"/>
              <a:t> in </a:t>
            </a:r>
            <a:r>
              <a:rPr lang="de-AT" sz="2400" dirty="0" err="1"/>
              <a:t>OpenShift</a:t>
            </a:r>
            <a:r>
              <a:rPr lang="de-AT" sz="2400" dirty="0"/>
              <a:t> </a:t>
            </a:r>
            <a:r>
              <a:rPr lang="de-AT" sz="2400" dirty="0" err="1"/>
              <a:t>deployed</a:t>
            </a:r>
            <a:r>
              <a:rPr lang="de-AT" sz="2400" dirty="0"/>
              <a:t/>
            </a:r>
            <a:br>
              <a:rPr lang="de-AT" sz="2400" dirty="0"/>
            </a:br>
            <a:r>
              <a:rPr lang="de-AT" sz="2400" dirty="0"/>
              <a:t>„</a:t>
            </a:r>
            <a:r>
              <a:rPr lang="de-AT" sz="2400" dirty="0" err="1"/>
              <a:t>gemonitored</a:t>
            </a:r>
            <a:r>
              <a:rPr lang="de-AT" sz="2400" dirty="0"/>
              <a:t>“, skaliert, … betrieben werden </a:t>
            </a:r>
          </a:p>
          <a:p>
            <a:r>
              <a:rPr lang="de-AT" sz="2400" dirty="0"/>
              <a:t>… ist ein Produkt der Firma </a:t>
            </a:r>
            <a:r>
              <a:rPr lang="de-AT" sz="2400" dirty="0" err="1"/>
              <a:t>RedHat</a:t>
            </a:r>
            <a:endParaRPr lang="de-AT" sz="2400" dirty="0"/>
          </a:p>
          <a:p>
            <a:r>
              <a:rPr lang="de-AT" sz="2400" dirty="0" err="1"/>
              <a:t>OpenShift</a:t>
            </a:r>
            <a:r>
              <a:rPr lang="de-AT" sz="2400" dirty="0"/>
              <a:t> basiert auf Docker und </a:t>
            </a:r>
            <a:r>
              <a:rPr lang="de-AT" sz="2400" dirty="0" err="1"/>
              <a:t>Kubernetes</a:t>
            </a:r>
            <a:endParaRPr lang="de-AT" sz="2400" dirty="0"/>
          </a:p>
          <a:p>
            <a:endParaRPr lang="de-AT" sz="2400" dirty="0"/>
          </a:p>
          <a:p>
            <a:endParaRPr lang="de-AT" sz="2400" dirty="0"/>
          </a:p>
          <a:p>
            <a:endParaRPr lang="de-AT" sz="2400" dirty="0"/>
          </a:p>
        </p:txBody>
      </p:sp>
      <p:pic>
        <p:nvPicPr>
          <p:cNvPr id="6" name="Grafik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89909" y="2376776"/>
            <a:ext cx="3415873" cy="3657143"/>
          </a:xfrm>
          <a:prstGeom prst="rect">
            <a:avLst/>
          </a:prstGeom>
        </p:spPr>
      </p:pic>
      <p:pic>
        <p:nvPicPr>
          <p:cNvPr id="7" name="Grafik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24748" y="5102943"/>
            <a:ext cx="3494127" cy="1176356"/>
          </a:xfrm>
          <a:prstGeom prst="rect">
            <a:avLst/>
          </a:prstGeom>
        </p:spPr>
      </p:pic>
      <p:sp>
        <p:nvSpPr>
          <p:cNvPr id="10" name="Foliennummernplatzhalter 9"/>
          <p:cNvSpPr>
            <a:spLocks noGrp="1"/>
          </p:cNvSpPr>
          <p:nvPr>
            <p:ph type="sldNum" sz="quarter" idx="12"/>
          </p:nvPr>
        </p:nvSpPr>
        <p:spPr/>
        <p:txBody>
          <a:bodyPr/>
          <a:lstStyle/>
          <a:p>
            <a:fld id="{E31375A4-56A4-47D6-9801-1991572033F7}" type="slidenum">
              <a:rPr lang="de-DE" smtClean="0"/>
              <a:t>162</a:t>
            </a:fld>
            <a:endParaRPr lang="de-DE" dirty="0"/>
          </a:p>
        </p:txBody>
      </p:sp>
    </p:spTree>
    <p:extLst>
      <p:ext uri="{BB962C8B-B14F-4D97-AF65-F5344CB8AC3E}">
        <p14:creationId xmlns:p14="http://schemas.microsoft.com/office/powerpoint/2010/main" val="3332410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err="1"/>
              <a:t>OpenShift</a:t>
            </a:r>
            <a:endParaRPr lang="en-GB" dirty="0"/>
          </a:p>
        </p:txBody>
      </p:sp>
      <p:sp>
        <p:nvSpPr>
          <p:cNvPr id="3" name="Inhaltsplatzhalter 2"/>
          <p:cNvSpPr>
            <a:spLocks noGrp="1"/>
          </p:cNvSpPr>
          <p:nvPr>
            <p:ph idx="1"/>
          </p:nvPr>
        </p:nvSpPr>
        <p:spPr>
          <a:xfrm>
            <a:off x="64008" y="643589"/>
            <a:ext cx="11566507" cy="5567311"/>
          </a:xfrm>
        </p:spPr>
        <p:txBody>
          <a:bodyPr>
            <a:normAutofit lnSpcReduction="10000"/>
          </a:bodyPr>
          <a:lstStyle/>
          <a:p>
            <a:pPr marL="0" indent="0">
              <a:buNone/>
            </a:pPr>
            <a:r>
              <a:rPr lang="de-AT" sz="2800" b="1" dirty="0"/>
              <a:t>Was ist Docker?</a:t>
            </a:r>
          </a:p>
          <a:p>
            <a:r>
              <a:rPr lang="de-AT" sz="2400" dirty="0"/>
              <a:t>Docker ist der zugrundeliegende Container in </a:t>
            </a:r>
            <a:r>
              <a:rPr lang="de-AT" sz="2400" dirty="0" err="1"/>
              <a:t>Openshift</a:t>
            </a:r>
            <a:endParaRPr lang="de-AT" sz="2400" dirty="0"/>
          </a:p>
          <a:p>
            <a:r>
              <a:rPr lang="de-AT" sz="2400" dirty="0"/>
              <a:t>Basiert auf Linux Containern</a:t>
            </a:r>
          </a:p>
          <a:p>
            <a:r>
              <a:rPr lang="de-AT" sz="2400" dirty="0"/>
              <a:t>Docker ist eine Technologie die mittlerweile in fast allen Unternehmen als </a:t>
            </a:r>
            <a:r>
              <a:rPr lang="de-AT" sz="2400" dirty="0" err="1"/>
              <a:t>Virtualisierungsplattform</a:t>
            </a:r>
            <a:r>
              <a:rPr lang="de-AT" sz="2400" dirty="0"/>
              <a:t> in der Softwareentwicklung eingesetzt wird</a:t>
            </a:r>
          </a:p>
          <a:p>
            <a:r>
              <a:rPr lang="de-AT" sz="2400" dirty="0"/>
              <a:t>Docker virtualisiert nicht das Betriebssystem, sondern die für eine Anwendung benötigte Infrastruktur wie zum Beispiel Java EE Server, Datenbanken, Java Virtual </a:t>
            </a:r>
            <a:r>
              <a:rPr lang="de-AT" sz="2400" dirty="0" err="1"/>
              <a:t>Machine</a:t>
            </a:r>
            <a:endParaRPr lang="de-AT" sz="2400" dirty="0"/>
          </a:p>
          <a:p>
            <a:r>
              <a:rPr lang="de-AT" sz="2400" dirty="0"/>
              <a:t>Anwendungen laufen in </a:t>
            </a:r>
            <a:r>
              <a:rPr lang="de-AT" sz="2400" b="1" dirty="0"/>
              <a:t>Containern</a:t>
            </a:r>
          </a:p>
          <a:p>
            <a:r>
              <a:rPr lang="de-AT" sz="2400" dirty="0"/>
              <a:t>Die Umgebung einer Anwendung wird in einem </a:t>
            </a:r>
            <a:r>
              <a:rPr lang="de-AT" sz="2400" dirty="0" err="1"/>
              <a:t>DockerFile</a:t>
            </a:r>
            <a:r>
              <a:rPr lang="de-AT" sz="2400" dirty="0"/>
              <a:t> definiert, </a:t>
            </a:r>
            <a:br>
              <a:rPr lang="de-AT" sz="2400" dirty="0"/>
            </a:br>
            <a:r>
              <a:rPr lang="de-AT" sz="2400" dirty="0"/>
              <a:t>woraus ein Image generiert wird</a:t>
            </a:r>
          </a:p>
          <a:p>
            <a:r>
              <a:rPr lang="de-AT" sz="2400" dirty="0"/>
              <a:t>Auf ein und derselben Betriebssysteminstanz können mehrere Docker Images laufen</a:t>
            </a:r>
          </a:p>
          <a:p>
            <a:endParaRPr lang="de-AT" sz="2400" dirty="0"/>
          </a:p>
          <a:p>
            <a:endParaRPr lang="de-AT" sz="2400" dirty="0"/>
          </a:p>
        </p:txBody>
      </p:sp>
      <p:pic>
        <p:nvPicPr>
          <p:cNvPr id="4" name="Grafik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65208" y="3610743"/>
            <a:ext cx="2213157" cy="1890405"/>
          </a:xfrm>
          <a:prstGeom prst="rect">
            <a:avLst/>
          </a:prstGeom>
        </p:spPr>
      </p:pic>
      <p:sp>
        <p:nvSpPr>
          <p:cNvPr id="9" name="Foliennummernplatzhalter 8"/>
          <p:cNvSpPr>
            <a:spLocks noGrp="1"/>
          </p:cNvSpPr>
          <p:nvPr>
            <p:ph type="sldNum" sz="quarter" idx="12"/>
          </p:nvPr>
        </p:nvSpPr>
        <p:spPr/>
        <p:txBody>
          <a:bodyPr/>
          <a:lstStyle/>
          <a:p>
            <a:fld id="{E31375A4-56A4-47D6-9801-1991572033F7}" type="slidenum">
              <a:rPr lang="de-DE" smtClean="0"/>
              <a:t>163</a:t>
            </a:fld>
            <a:endParaRPr lang="de-DE" dirty="0"/>
          </a:p>
        </p:txBody>
      </p:sp>
    </p:spTree>
    <p:extLst>
      <p:ext uri="{BB962C8B-B14F-4D97-AF65-F5344CB8AC3E}">
        <p14:creationId xmlns:p14="http://schemas.microsoft.com/office/powerpoint/2010/main" val="4047523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p:cNvPicPr>
            <a:picLocks noChangeAspect="1"/>
          </p:cNvPicPr>
          <p:nvPr/>
        </p:nvPicPr>
        <p:blipFill>
          <a:blip r:embed="rId3"/>
          <a:stretch>
            <a:fillRect/>
          </a:stretch>
        </p:blipFill>
        <p:spPr>
          <a:xfrm>
            <a:off x="64008" y="643589"/>
            <a:ext cx="10152476" cy="5104015"/>
          </a:xfrm>
          <a:prstGeom prst="rect">
            <a:avLst/>
          </a:prstGeom>
        </p:spPr>
      </p:pic>
      <p:sp>
        <p:nvSpPr>
          <p:cNvPr id="2" name="Titel 1"/>
          <p:cNvSpPr>
            <a:spLocks noGrp="1"/>
          </p:cNvSpPr>
          <p:nvPr>
            <p:ph type="title"/>
          </p:nvPr>
        </p:nvSpPr>
        <p:spPr>
          <a:xfrm>
            <a:off x="64008" y="42672"/>
            <a:ext cx="9601200" cy="600917"/>
          </a:xfrm>
        </p:spPr>
        <p:txBody>
          <a:bodyPr/>
          <a:lstStyle/>
          <a:p>
            <a:r>
              <a:rPr lang="de-AT" dirty="0" err="1"/>
              <a:t>OpenShift</a:t>
            </a:r>
            <a:endParaRPr lang="en-GB" dirty="0"/>
          </a:p>
        </p:txBody>
      </p:sp>
      <p:pic>
        <p:nvPicPr>
          <p:cNvPr id="4" name="Grafik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14503" y="5379901"/>
            <a:ext cx="1781497" cy="1521695"/>
          </a:xfrm>
          <a:prstGeom prst="rect">
            <a:avLst/>
          </a:prstGeom>
        </p:spPr>
      </p:pic>
      <p:sp>
        <p:nvSpPr>
          <p:cNvPr id="9" name="Foliennummernplatzhalter 8"/>
          <p:cNvSpPr>
            <a:spLocks noGrp="1"/>
          </p:cNvSpPr>
          <p:nvPr>
            <p:ph type="sldNum" sz="quarter" idx="12"/>
          </p:nvPr>
        </p:nvSpPr>
        <p:spPr/>
        <p:txBody>
          <a:bodyPr/>
          <a:lstStyle/>
          <a:p>
            <a:fld id="{E31375A4-56A4-47D6-9801-1991572033F7}" type="slidenum">
              <a:rPr lang="de-DE" smtClean="0"/>
              <a:t>164</a:t>
            </a:fld>
            <a:endParaRPr lang="de-DE" dirty="0"/>
          </a:p>
        </p:txBody>
      </p:sp>
    </p:spTree>
    <p:extLst>
      <p:ext uri="{BB962C8B-B14F-4D97-AF65-F5344CB8AC3E}">
        <p14:creationId xmlns:p14="http://schemas.microsoft.com/office/powerpoint/2010/main" val="569901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a:blip r:embed="rId3"/>
          <a:stretch>
            <a:fillRect/>
          </a:stretch>
        </p:blipFill>
        <p:spPr>
          <a:xfrm>
            <a:off x="511277" y="539133"/>
            <a:ext cx="11680723" cy="5601615"/>
          </a:xfrm>
          <a:prstGeom prst="rect">
            <a:avLst/>
          </a:prstGeom>
        </p:spPr>
      </p:pic>
      <p:sp>
        <p:nvSpPr>
          <p:cNvPr id="2" name="Titel 1"/>
          <p:cNvSpPr>
            <a:spLocks noGrp="1"/>
          </p:cNvSpPr>
          <p:nvPr>
            <p:ph type="title"/>
          </p:nvPr>
        </p:nvSpPr>
        <p:spPr>
          <a:xfrm>
            <a:off x="64008" y="42672"/>
            <a:ext cx="9601200" cy="600917"/>
          </a:xfrm>
        </p:spPr>
        <p:txBody>
          <a:bodyPr/>
          <a:lstStyle/>
          <a:p>
            <a:r>
              <a:rPr lang="de-AT" dirty="0" err="1"/>
              <a:t>OpenShift</a:t>
            </a:r>
            <a:endParaRPr lang="en-GB" dirty="0"/>
          </a:p>
        </p:txBody>
      </p:sp>
      <p:pic>
        <p:nvPicPr>
          <p:cNvPr id="4" name="Grafik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14503" y="5379901"/>
            <a:ext cx="1781497" cy="1521695"/>
          </a:xfrm>
          <a:prstGeom prst="rect">
            <a:avLst/>
          </a:prstGeom>
        </p:spPr>
      </p:pic>
      <p:sp>
        <p:nvSpPr>
          <p:cNvPr id="9" name="Foliennummernplatzhalter 8"/>
          <p:cNvSpPr>
            <a:spLocks noGrp="1"/>
          </p:cNvSpPr>
          <p:nvPr>
            <p:ph type="sldNum" sz="quarter" idx="12"/>
          </p:nvPr>
        </p:nvSpPr>
        <p:spPr/>
        <p:txBody>
          <a:bodyPr/>
          <a:lstStyle/>
          <a:p>
            <a:fld id="{E31375A4-56A4-47D6-9801-1991572033F7}" type="slidenum">
              <a:rPr lang="de-DE" smtClean="0"/>
              <a:t>165</a:t>
            </a:fld>
            <a:endParaRPr lang="de-DE" dirty="0"/>
          </a:p>
        </p:txBody>
      </p:sp>
    </p:spTree>
    <p:extLst>
      <p:ext uri="{BB962C8B-B14F-4D97-AF65-F5344CB8AC3E}">
        <p14:creationId xmlns:p14="http://schemas.microsoft.com/office/powerpoint/2010/main" val="3105879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p:cNvPicPr>
            <a:picLocks noChangeAspect="1"/>
          </p:cNvPicPr>
          <p:nvPr/>
        </p:nvPicPr>
        <p:blipFill>
          <a:blip r:embed="rId3"/>
          <a:stretch>
            <a:fillRect/>
          </a:stretch>
        </p:blipFill>
        <p:spPr>
          <a:xfrm>
            <a:off x="294968" y="643589"/>
            <a:ext cx="11364307" cy="5487892"/>
          </a:xfrm>
          <a:prstGeom prst="rect">
            <a:avLst/>
          </a:prstGeom>
        </p:spPr>
      </p:pic>
      <p:sp>
        <p:nvSpPr>
          <p:cNvPr id="2" name="Titel 1"/>
          <p:cNvSpPr>
            <a:spLocks noGrp="1"/>
          </p:cNvSpPr>
          <p:nvPr>
            <p:ph type="title"/>
          </p:nvPr>
        </p:nvSpPr>
        <p:spPr>
          <a:xfrm>
            <a:off x="64008" y="42672"/>
            <a:ext cx="9601200" cy="600917"/>
          </a:xfrm>
        </p:spPr>
        <p:txBody>
          <a:bodyPr/>
          <a:lstStyle/>
          <a:p>
            <a:r>
              <a:rPr lang="de-AT" dirty="0" err="1"/>
              <a:t>OpenShift</a:t>
            </a:r>
            <a:endParaRPr lang="en-GB" dirty="0"/>
          </a:p>
        </p:txBody>
      </p:sp>
      <p:pic>
        <p:nvPicPr>
          <p:cNvPr id="4" name="Grafik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77121" y="5597199"/>
            <a:ext cx="1781497" cy="1521695"/>
          </a:xfrm>
          <a:prstGeom prst="rect">
            <a:avLst/>
          </a:prstGeom>
        </p:spPr>
      </p:pic>
      <p:sp>
        <p:nvSpPr>
          <p:cNvPr id="8" name="Foliennummernplatzhalter 7"/>
          <p:cNvSpPr>
            <a:spLocks noGrp="1"/>
          </p:cNvSpPr>
          <p:nvPr>
            <p:ph type="sldNum" sz="quarter" idx="12"/>
          </p:nvPr>
        </p:nvSpPr>
        <p:spPr/>
        <p:txBody>
          <a:bodyPr/>
          <a:lstStyle/>
          <a:p>
            <a:fld id="{E31375A4-56A4-47D6-9801-1991572033F7}" type="slidenum">
              <a:rPr lang="de-DE" smtClean="0"/>
              <a:t>166</a:t>
            </a:fld>
            <a:endParaRPr lang="de-DE" dirty="0"/>
          </a:p>
        </p:txBody>
      </p:sp>
    </p:spTree>
    <p:extLst>
      <p:ext uri="{BB962C8B-B14F-4D97-AF65-F5344CB8AC3E}">
        <p14:creationId xmlns:p14="http://schemas.microsoft.com/office/powerpoint/2010/main" val="3736515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a:blip r:embed="rId3"/>
          <a:stretch>
            <a:fillRect/>
          </a:stretch>
        </p:blipFill>
        <p:spPr>
          <a:xfrm>
            <a:off x="397618" y="654998"/>
            <a:ext cx="8933979" cy="4942201"/>
          </a:xfrm>
          <a:prstGeom prst="rect">
            <a:avLst/>
          </a:prstGeom>
        </p:spPr>
      </p:pic>
      <p:sp>
        <p:nvSpPr>
          <p:cNvPr id="2" name="Titel 1"/>
          <p:cNvSpPr>
            <a:spLocks noGrp="1"/>
          </p:cNvSpPr>
          <p:nvPr>
            <p:ph type="title"/>
          </p:nvPr>
        </p:nvSpPr>
        <p:spPr>
          <a:xfrm>
            <a:off x="64008" y="42672"/>
            <a:ext cx="9601200" cy="600917"/>
          </a:xfrm>
        </p:spPr>
        <p:txBody>
          <a:bodyPr/>
          <a:lstStyle/>
          <a:p>
            <a:r>
              <a:rPr lang="de-AT" dirty="0" err="1"/>
              <a:t>OpenShift</a:t>
            </a:r>
            <a:endParaRPr lang="en-GB" dirty="0"/>
          </a:p>
        </p:txBody>
      </p:sp>
      <p:pic>
        <p:nvPicPr>
          <p:cNvPr id="4" name="Grafik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77121" y="5597199"/>
            <a:ext cx="1781497" cy="1521695"/>
          </a:xfrm>
          <a:prstGeom prst="rect">
            <a:avLst/>
          </a:prstGeom>
        </p:spPr>
      </p:pic>
      <p:sp>
        <p:nvSpPr>
          <p:cNvPr id="8" name="Foliennummernplatzhalter 7"/>
          <p:cNvSpPr>
            <a:spLocks noGrp="1"/>
          </p:cNvSpPr>
          <p:nvPr>
            <p:ph type="sldNum" sz="quarter" idx="12"/>
          </p:nvPr>
        </p:nvSpPr>
        <p:spPr/>
        <p:txBody>
          <a:bodyPr/>
          <a:lstStyle/>
          <a:p>
            <a:fld id="{E31375A4-56A4-47D6-9801-1991572033F7}" type="slidenum">
              <a:rPr lang="de-DE" smtClean="0"/>
              <a:t>167</a:t>
            </a:fld>
            <a:endParaRPr lang="de-DE" dirty="0"/>
          </a:p>
        </p:txBody>
      </p:sp>
    </p:spTree>
    <p:extLst>
      <p:ext uri="{BB962C8B-B14F-4D97-AF65-F5344CB8AC3E}">
        <p14:creationId xmlns:p14="http://schemas.microsoft.com/office/powerpoint/2010/main" val="3441959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err="1"/>
              <a:t>OpenShift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Was ist </a:t>
            </a:r>
            <a:r>
              <a:rPr lang="de-AT" sz="2800" b="1" dirty="0" err="1"/>
              <a:t>Kubernetes</a:t>
            </a:r>
            <a:r>
              <a:rPr lang="de-AT" sz="2800" b="1" dirty="0"/>
              <a:t>?</a:t>
            </a:r>
          </a:p>
          <a:p>
            <a:r>
              <a:rPr lang="de-AT" sz="2400" dirty="0" err="1"/>
              <a:t>Kubernetes</a:t>
            </a:r>
            <a:r>
              <a:rPr lang="de-AT" sz="2400" dirty="0"/>
              <a:t> ist eine von Google begründete </a:t>
            </a:r>
            <a:r>
              <a:rPr lang="de-AT" sz="2400" dirty="0" err="1"/>
              <a:t>OpenSource</a:t>
            </a:r>
            <a:r>
              <a:rPr lang="de-AT" sz="2400" dirty="0"/>
              <a:t> Technologie</a:t>
            </a:r>
          </a:p>
          <a:p>
            <a:r>
              <a:rPr lang="de-AT" sz="2400" dirty="0"/>
              <a:t>Basistechnologie der Google Cloud Services</a:t>
            </a:r>
          </a:p>
          <a:p>
            <a:r>
              <a:rPr lang="de-AT" sz="2400" dirty="0"/>
              <a:t>Starke </a:t>
            </a:r>
            <a:r>
              <a:rPr lang="de-AT" sz="2400" dirty="0" err="1"/>
              <a:t>Techologiebeteiligung</a:t>
            </a:r>
            <a:r>
              <a:rPr lang="de-AT" sz="2400" dirty="0"/>
              <a:t> durch </a:t>
            </a:r>
            <a:r>
              <a:rPr lang="de-AT" sz="2400" dirty="0" err="1"/>
              <a:t>RedHat</a:t>
            </a:r>
            <a:endParaRPr lang="de-AT" sz="2400" dirty="0"/>
          </a:p>
          <a:p>
            <a:r>
              <a:rPr lang="de-AT" sz="2400" dirty="0" err="1"/>
              <a:t>Kubernetes</a:t>
            </a:r>
            <a:r>
              <a:rPr lang="de-AT" sz="2400" dirty="0"/>
              <a:t> ist eine Clustertechnologie, die hilft Docker</a:t>
            </a:r>
            <a:br>
              <a:rPr lang="de-AT" sz="2400" dirty="0"/>
            </a:br>
            <a:r>
              <a:rPr lang="de-AT" sz="2400" dirty="0"/>
              <a:t>Container zu administrieren</a:t>
            </a:r>
          </a:p>
          <a:p>
            <a:r>
              <a:rPr lang="de-AT" sz="2400" dirty="0" err="1"/>
              <a:t>Kubernetes</a:t>
            </a:r>
            <a:r>
              <a:rPr lang="de-AT" sz="2400" dirty="0"/>
              <a:t> fasst Docker Container zu </a:t>
            </a:r>
            <a:r>
              <a:rPr lang="de-AT" sz="2400" dirty="0" err="1"/>
              <a:t>Pods</a:t>
            </a:r>
            <a:r>
              <a:rPr lang="de-AT" sz="2400" dirty="0"/>
              <a:t> zusammen</a:t>
            </a:r>
          </a:p>
          <a:p>
            <a:r>
              <a:rPr lang="de-AT" sz="2400" dirty="0" err="1"/>
              <a:t>Kubernetes</a:t>
            </a:r>
            <a:r>
              <a:rPr lang="de-AT" sz="2400" dirty="0"/>
              <a:t> verwaltet mehrere Knoten (Hosts) auf denen </a:t>
            </a:r>
            <a:br>
              <a:rPr lang="de-AT" sz="2400" dirty="0"/>
            </a:br>
            <a:r>
              <a:rPr lang="de-AT" sz="2400" dirty="0" err="1"/>
              <a:t>Pods</a:t>
            </a:r>
            <a:r>
              <a:rPr lang="de-AT" sz="2400" dirty="0"/>
              <a:t> exekutiert werden, die Container beinhalten</a:t>
            </a:r>
          </a:p>
          <a:p>
            <a:endParaRPr lang="de-AT" sz="2400" dirty="0"/>
          </a:p>
          <a:p>
            <a:endParaRPr lang="de-AT" sz="2400" dirty="0"/>
          </a:p>
          <a:p>
            <a:endParaRPr lang="de-AT" sz="2400" dirty="0"/>
          </a:p>
        </p:txBody>
      </p:sp>
      <p:pic>
        <p:nvPicPr>
          <p:cNvPr id="4" name="Grafik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81419" y="204975"/>
            <a:ext cx="2192594" cy="1858223"/>
          </a:xfrm>
          <a:prstGeom prst="rect">
            <a:avLst/>
          </a:prstGeom>
        </p:spPr>
      </p:pic>
      <p:pic>
        <p:nvPicPr>
          <p:cNvPr id="8" name="Grafik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58137" y="4866969"/>
            <a:ext cx="3494127" cy="1176356"/>
          </a:xfrm>
          <a:prstGeom prst="rect">
            <a:avLst/>
          </a:prstGeom>
        </p:spPr>
      </p:pic>
      <p:pic>
        <p:nvPicPr>
          <p:cNvPr id="5" name="Grafik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528255" y="2335555"/>
            <a:ext cx="3545758" cy="2363839"/>
          </a:xfrm>
          <a:prstGeom prst="rect">
            <a:avLst/>
          </a:prstGeom>
        </p:spPr>
      </p:pic>
      <p:sp>
        <p:nvSpPr>
          <p:cNvPr id="11" name="Foliennummernplatzhalter 10"/>
          <p:cNvSpPr>
            <a:spLocks noGrp="1"/>
          </p:cNvSpPr>
          <p:nvPr>
            <p:ph type="sldNum" sz="quarter" idx="12"/>
          </p:nvPr>
        </p:nvSpPr>
        <p:spPr/>
        <p:txBody>
          <a:bodyPr/>
          <a:lstStyle/>
          <a:p>
            <a:fld id="{E31375A4-56A4-47D6-9801-1991572033F7}" type="slidenum">
              <a:rPr lang="de-DE" smtClean="0"/>
              <a:t>168</a:t>
            </a:fld>
            <a:endParaRPr lang="de-DE" dirty="0"/>
          </a:p>
        </p:txBody>
      </p:sp>
    </p:spTree>
    <p:extLst>
      <p:ext uri="{BB962C8B-B14F-4D97-AF65-F5344CB8AC3E}">
        <p14:creationId xmlns:p14="http://schemas.microsoft.com/office/powerpoint/2010/main" val="2427926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err="1"/>
              <a:t>OpenShift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Was ist </a:t>
            </a:r>
            <a:r>
              <a:rPr lang="de-AT" sz="2800" b="1" dirty="0" err="1"/>
              <a:t>Kubernetes</a:t>
            </a:r>
            <a:r>
              <a:rPr lang="de-AT" sz="2800" b="1" dirty="0"/>
              <a:t>?</a:t>
            </a:r>
          </a:p>
          <a:p>
            <a:endParaRPr lang="de-AT" sz="2400" dirty="0"/>
          </a:p>
          <a:p>
            <a:endParaRPr lang="de-AT" sz="2400" dirty="0"/>
          </a:p>
        </p:txBody>
      </p:sp>
      <p:pic>
        <p:nvPicPr>
          <p:cNvPr id="4" name="Grafik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164529" y="204976"/>
            <a:ext cx="909484" cy="770788"/>
          </a:xfrm>
          <a:prstGeom prst="rect">
            <a:avLst/>
          </a:prstGeom>
        </p:spPr>
      </p:pic>
      <p:pic>
        <p:nvPicPr>
          <p:cNvPr id="6" name="Grafik 5"/>
          <p:cNvPicPr>
            <a:picLocks noChangeAspect="1"/>
          </p:cNvPicPr>
          <p:nvPr/>
        </p:nvPicPr>
        <p:blipFill>
          <a:blip r:embed="rId4"/>
          <a:stretch>
            <a:fillRect/>
          </a:stretch>
        </p:blipFill>
        <p:spPr>
          <a:xfrm>
            <a:off x="848954" y="1608626"/>
            <a:ext cx="9843627" cy="4134641"/>
          </a:xfrm>
          <a:prstGeom prst="rect">
            <a:avLst/>
          </a:prstGeom>
        </p:spPr>
      </p:pic>
      <p:sp>
        <p:nvSpPr>
          <p:cNvPr id="10" name="Foliennummernplatzhalter 9"/>
          <p:cNvSpPr>
            <a:spLocks noGrp="1"/>
          </p:cNvSpPr>
          <p:nvPr>
            <p:ph type="sldNum" sz="quarter" idx="12"/>
          </p:nvPr>
        </p:nvSpPr>
        <p:spPr/>
        <p:txBody>
          <a:bodyPr/>
          <a:lstStyle/>
          <a:p>
            <a:fld id="{E31375A4-56A4-47D6-9801-1991572033F7}" type="slidenum">
              <a:rPr lang="de-DE" smtClean="0"/>
              <a:t>169</a:t>
            </a:fld>
            <a:endParaRPr lang="de-DE" dirty="0"/>
          </a:p>
        </p:txBody>
      </p:sp>
    </p:spTree>
    <p:extLst>
      <p:ext uri="{BB962C8B-B14F-4D97-AF65-F5344CB8AC3E}">
        <p14:creationId xmlns:p14="http://schemas.microsoft.com/office/powerpoint/2010/main" val="2826372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479241" y="775905"/>
            <a:ext cx="9601200" cy="664547"/>
          </a:xfrm>
        </p:spPr>
        <p:txBody>
          <a:bodyPr>
            <a:normAutofit/>
          </a:bodyPr>
          <a:lstStyle/>
          <a:p>
            <a:r>
              <a:rPr lang="de-DE" dirty="0"/>
              <a:t>Vorteile </a:t>
            </a:r>
            <a:r>
              <a:rPr lang="de-DE" dirty="0" err="1"/>
              <a:t>Microservices</a:t>
            </a:r>
            <a:endParaRPr lang="de-DE" dirty="0"/>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a:bodyPr>
          <a:lstStyle/>
          <a:p>
            <a:pPr lvl="1"/>
            <a:r>
              <a:rPr lang="de-DE" sz="3200" dirty="0"/>
              <a:t>Services können getrennt voneinander </a:t>
            </a:r>
            <a:r>
              <a:rPr lang="de-DE" sz="3200" dirty="0" err="1"/>
              <a:t>deployed</a:t>
            </a:r>
            <a:r>
              <a:rPr lang="de-DE" sz="3200" dirty="0"/>
              <a:t> (ausgerollt) werden</a:t>
            </a:r>
          </a:p>
          <a:p>
            <a:pPr lvl="1"/>
            <a:r>
              <a:rPr lang="de-DE" sz="3200" dirty="0"/>
              <a:t>Kleinere Teams arbeiten an einer kleineren Code Basis, was die Komplexität des Softwareprojektes entschärft</a:t>
            </a:r>
          </a:p>
          <a:p>
            <a:pPr lvl="1"/>
            <a:r>
              <a:rPr lang="de-DE" sz="3200" dirty="0"/>
              <a:t>Örtliche Verteilung der Teams wird minimiert </a:t>
            </a:r>
          </a:p>
          <a:p>
            <a:pPr lvl="1"/>
            <a:endParaRPr lang="de-DE" sz="3200" dirty="0"/>
          </a:p>
          <a:p>
            <a:pPr lvl="1"/>
            <a:endParaRPr lang="de-DE" sz="3200" dirty="0"/>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17</a:t>
            </a:fld>
            <a:endParaRPr lang="de-DE" dirty="0"/>
          </a:p>
        </p:txBody>
      </p:sp>
    </p:spTree>
    <p:extLst>
      <p:ext uri="{BB962C8B-B14F-4D97-AF65-F5344CB8AC3E}">
        <p14:creationId xmlns:p14="http://schemas.microsoft.com/office/powerpoint/2010/main" val="13386199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err="1"/>
              <a:t>OpenShift</a:t>
            </a:r>
            <a:endParaRPr lang="en-GB" dirty="0"/>
          </a:p>
        </p:txBody>
      </p:sp>
      <p:sp>
        <p:nvSpPr>
          <p:cNvPr id="3" name="Inhaltsplatzhalter 2"/>
          <p:cNvSpPr>
            <a:spLocks noGrp="1"/>
          </p:cNvSpPr>
          <p:nvPr>
            <p:ph idx="1"/>
          </p:nvPr>
        </p:nvSpPr>
        <p:spPr>
          <a:xfrm>
            <a:off x="64008" y="643589"/>
            <a:ext cx="11566507" cy="5567311"/>
          </a:xfrm>
        </p:spPr>
        <p:txBody>
          <a:bodyPr>
            <a:normAutofit fontScale="77500" lnSpcReduction="20000"/>
          </a:bodyPr>
          <a:lstStyle/>
          <a:p>
            <a:pPr marL="0" indent="0">
              <a:buNone/>
            </a:pPr>
            <a:r>
              <a:rPr lang="de-AT" sz="2800" b="1" dirty="0"/>
              <a:t>Was ist </a:t>
            </a:r>
            <a:r>
              <a:rPr lang="de-AT" sz="2800" b="1" dirty="0" err="1"/>
              <a:t>Kubernetes</a:t>
            </a:r>
            <a:r>
              <a:rPr lang="de-AT" sz="2800" b="1" dirty="0"/>
              <a:t>?</a:t>
            </a:r>
          </a:p>
          <a:p>
            <a:r>
              <a:rPr lang="de-AT" sz="2400" b="1" dirty="0"/>
              <a:t>Master:</a:t>
            </a:r>
            <a:r>
              <a:rPr lang="de-AT" sz="2400" dirty="0"/>
              <a:t> Die Maschine, die die </a:t>
            </a:r>
            <a:r>
              <a:rPr lang="de-AT" sz="2400" dirty="0" err="1"/>
              <a:t>Kubernetes</a:t>
            </a:r>
            <a:r>
              <a:rPr lang="de-AT" sz="2400" dirty="0"/>
              <a:t> Knoten kontrolliert. Hier werden alle Task-Zuordnungen ausgegeben.</a:t>
            </a:r>
          </a:p>
          <a:p>
            <a:r>
              <a:rPr lang="de-AT" sz="2400" b="1" dirty="0"/>
              <a:t>Knoten (</a:t>
            </a:r>
            <a:r>
              <a:rPr lang="de-AT" sz="2400" b="1" dirty="0" err="1"/>
              <a:t>Node</a:t>
            </a:r>
            <a:r>
              <a:rPr lang="de-AT" sz="2400" b="1" dirty="0"/>
              <a:t>):</a:t>
            </a:r>
            <a:r>
              <a:rPr lang="de-AT" sz="2400" dirty="0"/>
              <a:t> Diese Maschinen führen die geforderten und zugewiesenen Tasks aus. Diese werden vom </a:t>
            </a:r>
            <a:r>
              <a:rPr lang="de-AT" sz="2400" dirty="0" err="1"/>
              <a:t>Kubernetes</a:t>
            </a:r>
            <a:r>
              <a:rPr lang="de-AT" sz="2400" dirty="0"/>
              <a:t> Master kontrolliert.</a:t>
            </a:r>
          </a:p>
          <a:p>
            <a:r>
              <a:rPr lang="de-AT" sz="2400" b="1" dirty="0" err="1"/>
              <a:t>Pod</a:t>
            </a:r>
            <a:r>
              <a:rPr lang="de-AT" sz="2400" b="1" dirty="0"/>
              <a:t>:</a:t>
            </a:r>
            <a:r>
              <a:rPr lang="de-AT" sz="2400" dirty="0"/>
              <a:t> Eine Gruppe aus einem oder mehreren Containern, die für einen einzelnen Knoten implementiert wurde. Alle Container in einem </a:t>
            </a:r>
            <a:r>
              <a:rPr lang="de-AT" sz="2400" dirty="0" err="1"/>
              <a:t>Pod</a:t>
            </a:r>
            <a:r>
              <a:rPr lang="de-AT" sz="2400" dirty="0"/>
              <a:t> teilen sich die IP-Adresse, IPC, Hostname und andere Ressourcen. Mit </a:t>
            </a:r>
            <a:r>
              <a:rPr lang="de-AT" sz="2400" dirty="0" err="1"/>
              <a:t>Pods</a:t>
            </a:r>
            <a:r>
              <a:rPr lang="de-AT" sz="2400" dirty="0"/>
              <a:t> lassen sich Netzwerk und Storage weg vom zugrundeliegenden Container abstrahieren. Auf diese Weise lassen sich die Container im Cluster einfacher verschieben.</a:t>
            </a:r>
          </a:p>
          <a:p>
            <a:r>
              <a:rPr lang="de-AT" sz="2400" b="1" dirty="0"/>
              <a:t>Replication Controller: </a:t>
            </a:r>
            <a:r>
              <a:rPr lang="de-AT" sz="2400" dirty="0"/>
              <a:t>Dieses Tool kontrolliert, wie viele identische Kopien eines </a:t>
            </a:r>
            <a:r>
              <a:rPr lang="de-AT" sz="2400" dirty="0" err="1"/>
              <a:t>Pods</a:t>
            </a:r>
            <a:r>
              <a:rPr lang="de-AT" sz="2400" dirty="0"/>
              <a:t> irgendwo auf dem Cluster laufen sollen.</a:t>
            </a:r>
          </a:p>
          <a:p>
            <a:r>
              <a:rPr lang="de-AT" sz="2400" b="1" dirty="0"/>
              <a:t>Service:</a:t>
            </a:r>
            <a:r>
              <a:rPr lang="de-AT" sz="2400" dirty="0"/>
              <a:t> So werden Arbeitsdefinitionen von den </a:t>
            </a:r>
            <a:r>
              <a:rPr lang="de-AT" sz="2400" dirty="0" err="1"/>
              <a:t>Pods</a:t>
            </a:r>
            <a:r>
              <a:rPr lang="de-AT" sz="2400" dirty="0"/>
              <a:t> entkoppelt. </a:t>
            </a:r>
            <a:r>
              <a:rPr lang="de-AT" sz="2400" dirty="0" err="1"/>
              <a:t>Kubernetes</a:t>
            </a:r>
            <a:r>
              <a:rPr lang="de-AT" sz="2400" dirty="0"/>
              <a:t> Service-</a:t>
            </a:r>
            <a:r>
              <a:rPr lang="de-AT" sz="2400" dirty="0" err="1"/>
              <a:t>Proxies</a:t>
            </a:r>
            <a:r>
              <a:rPr lang="de-AT" sz="2400" dirty="0"/>
              <a:t> befördern Serviceanfragen automatisch an den richtigen </a:t>
            </a:r>
            <a:r>
              <a:rPr lang="de-AT" sz="2400" dirty="0" err="1"/>
              <a:t>Pod</a:t>
            </a:r>
            <a:r>
              <a:rPr lang="de-AT" sz="2400" dirty="0"/>
              <a:t>, egal wo sich dieser im Cluster befindet und selbst wenn er ersetzt wurde.</a:t>
            </a:r>
          </a:p>
          <a:p>
            <a:r>
              <a:rPr lang="de-AT" sz="2400" b="1" dirty="0" err="1"/>
              <a:t>Kubelet</a:t>
            </a:r>
            <a:r>
              <a:rPr lang="de-AT" sz="2400" b="1" dirty="0"/>
              <a:t>:</a:t>
            </a:r>
            <a:r>
              <a:rPr lang="de-AT" sz="2400" dirty="0"/>
              <a:t> Dieser Dienst läuft auf den Knoten, liest die Container-Manifeste aus und stellt sicher, dass die definierten Container gestartet und in Betrieb sind.</a:t>
            </a:r>
          </a:p>
          <a:p>
            <a:r>
              <a:rPr lang="de-AT" sz="2400" b="1" dirty="0" err="1"/>
              <a:t>kubectl</a:t>
            </a:r>
            <a:r>
              <a:rPr lang="de-AT" sz="2400" b="1" dirty="0"/>
              <a:t>:</a:t>
            </a:r>
            <a:r>
              <a:rPr lang="de-AT" sz="2400" dirty="0"/>
              <a:t> Dies ist das Befehlszeilen-Konfigurationstool für </a:t>
            </a:r>
            <a:r>
              <a:rPr lang="de-AT" sz="2400" dirty="0" err="1"/>
              <a:t>Kubernetes</a:t>
            </a:r>
            <a:r>
              <a:rPr lang="de-AT" sz="2400" dirty="0"/>
              <a:t>.</a:t>
            </a:r>
          </a:p>
          <a:p>
            <a:endParaRPr lang="de-AT" sz="2400" dirty="0"/>
          </a:p>
          <a:p>
            <a:endParaRPr lang="de-AT" sz="2400" dirty="0"/>
          </a:p>
          <a:p>
            <a:endParaRPr lang="de-AT" sz="2400" dirty="0"/>
          </a:p>
        </p:txBody>
      </p:sp>
      <p:pic>
        <p:nvPicPr>
          <p:cNvPr id="4" name="Grafik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902379" y="42673"/>
            <a:ext cx="1289620" cy="1092953"/>
          </a:xfrm>
          <a:prstGeom prst="rect">
            <a:avLst/>
          </a:prstGeom>
        </p:spPr>
      </p:pic>
      <p:sp>
        <p:nvSpPr>
          <p:cNvPr id="9" name="Foliennummernplatzhalter 8"/>
          <p:cNvSpPr>
            <a:spLocks noGrp="1"/>
          </p:cNvSpPr>
          <p:nvPr>
            <p:ph type="sldNum" sz="quarter" idx="12"/>
          </p:nvPr>
        </p:nvSpPr>
        <p:spPr/>
        <p:txBody>
          <a:bodyPr/>
          <a:lstStyle/>
          <a:p>
            <a:fld id="{E31375A4-56A4-47D6-9801-1991572033F7}" type="slidenum">
              <a:rPr lang="de-DE" smtClean="0"/>
              <a:t>170</a:t>
            </a:fld>
            <a:endParaRPr lang="de-DE" dirty="0"/>
          </a:p>
        </p:txBody>
      </p:sp>
    </p:spTree>
    <p:extLst>
      <p:ext uri="{BB962C8B-B14F-4D97-AF65-F5344CB8AC3E}">
        <p14:creationId xmlns:p14="http://schemas.microsoft.com/office/powerpoint/2010/main" val="2552787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err="1"/>
              <a:t>OpenShift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Was ist </a:t>
            </a:r>
            <a:r>
              <a:rPr lang="de-AT" sz="2800" b="1" dirty="0" err="1"/>
              <a:t>Kubernetes</a:t>
            </a:r>
            <a:r>
              <a:rPr lang="de-AT" sz="2800" b="1" dirty="0"/>
              <a:t>?</a:t>
            </a:r>
          </a:p>
          <a:p>
            <a:endParaRPr lang="de-AT" sz="2400" dirty="0"/>
          </a:p>
          <a:p>
            <a:endParaRPr lang="de-AT" sz="2400" dirty="0"/>
          </a:p>
        </p:txBody>
      </p:sp>
      <p:pic>
        <p:nvPicPr>
          <p:cNvPr id="4" name="Grafik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902379" y="42673"/>
            <a:ext cx="1289620" cy="1092953"/>
          </a:xfrm>
          <a:prstGeom prst="rect">
            <a:avLst/>
          </a:prstGeom>
        </p:spPr>
      </p:pic>
      <p:pic>
        <p:nvPicPr>
          <p:cNvPr id="5" name="Grafik 4"/>
          <p:cNvPicPr>
            <a:picLocks noChangeAspect="1"/>
          </p:cNvPicPr>
          <p:nvPr/>
        </p:nvPicPr>
        <p:blipFill>
          <a:blip r:embed="rId4"/>
          <a:stretch>
            <a:fillRect/>
          </a:stretch>
        </p:blipFill>
        <p:spPr>
          <a:xfrm>
            <a:off x="2054469" y="1371601"/>
            <a:ext cx="8554230" cy="4493495"/>
          </a:xfrm>
          <a:prstGeom prst="rect">
            <a:avLst/>
          </a:prstGeom>
        </p:spPr>
      </p:pic>
      <p:sp>
        <p:nvSpPr>
          <p:cNvPr id="8" name="Foliennummernplatzhalter 7"/>
          <p:cNvSpPr>
            <a:spLocks noGrp="1"/>
          </p:cNvSpPr>
          <p:nvPr>
            <p:ph type="sldNum" sz="quarter" idx="12"/>
          </p:nvPr>
        </p:nvSpPr>
        <p:spPr/>
        <p:txBody>
          <a:bodyPr/>
          <a:lstStyle/>
          <a:p>
            <a:fld id="{E31375A4-56A4-47D6-9801-1991572033F7}" type="slidenum">
              <a:rPr lang="de-DE" smtClean="0"/>
              <a:t>171</a:t>
            </a:fld>
            <a:endParaRPr lang="de-DE" dirty="0"/>
          </a:p>
        </p:txBody>
      </p:sp>
    </p:spTree>
    <p:extLst>
      <p:ext uri="{BB962C8B-B14F-4D97-AF65-F5344CB8AC3E}">
        <p14:creationId xmlns:p14="http://schemas.microsoft.com/office/powerpoint/2010/main" val="2998897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err="1"/>
              <a:t>OpenShift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Was sind die Features von </a:t>
            </a:r>
            <a:r>
              <a:rPr lang="de-AT" sz="2800" b="1" dirty="0" err="1"/>
              <a:t>OpenShift</a:t>
            </a:r>
            <a:r>
              <a:rPr lang="de-AT" sz="2800" b="1" dirty="0"/>
              <a:t>?</a:t>
            </a:r>
          </a:p>
          <a:p>
            <a:pPr marL="0" indent="0">
              <a:buNone/>
            </a:pPr>
            <a:endParaRPr lang="de-AT" sz="2800" b="1" dirty="0"/>
          </a:p>
          <a:p>
            <a:endParaRPr lang="de-AT" sz="2400" dirty="0"/>
          </a:p>
          <a:p>
            <a:endParaRPr lang="de-AT" sz="2400" dirty="0"/>
          </a:p>
        </p:txBody>
      </p:sp>
      <p:pic>
        <p:nvPicPr>
          <p:cNvPr id="6" name="Grafik 5"/>
          <p:cNvPicPr>
            <a:picLocks noChangeAspect="1"/>
          </p:cNvPicPr>
          <p:nvPr/>
        </p:nvPicPr>
        <p:blipFill>
          <a:blip r:embed="rId3"/>
          <a:stretch>
            <a:fillRect/>
          </a:stretch>
        </p:blipFill>
        <p:spPr>
          <a:xfrm>
            <a:off x="64008" y="1150374"/>
            <a:ext cx="10734675" cy="1171575"/>
          </a:xfrm>
          <a:prstGeom prst="rect">
            <a:avLst/>
          </a:prstGeom>
        </p:spPr>
      </p:pic>
      <p:pic>
        <p:nvPicPr>
          <p:cNvPr id="7" name="Grafik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64520" y="42672"/>
            <a:ext cx="1181911" cy="1265392"/>
          </a:xfrm>
          <a:prstGeom prst="rect">
            <a:avLst/>
          </a:prstGeom>
        </p:spPr>
      </p:pic>
      <p:pic>
        <p:nvPicPr>
          <p:cNvPr id="9" name="Grafik 8"/>
          <p:cNvPicPr>
            <a:picLocks noChangeAspect="1"/>
          </p:cNvPicPr>
          <p:nvPr/>
        </p:nvPicPr>
        <p:blipFill>
          <a:blip r:embed="rId5"/>
          <a:stretch>
            <a:fillRect/>
          </a:stretch>
        </p:blipFill>
        <p:spPr>
          <a:xfrm>
            <a:off x="64008" y="2212360"/>
            <a:ext cx="10772775" cy="4505325"/>
          </a:xfrm>
          <a:prstGeom prst="rect">
            <a:avLst/>
          </a:prstGeom>
        </p:spPr>
      </p:pic>
      <p:sp>
        <p:nvSpPr>
          <p:cNvPr id="12" name="Foliennummernplatzhalter 11"/>
          <p:cNvSpPr>
            <a:spLocks noGrp="1"/>
          </p:cNvSpPr>
          <p:nvPr>
            <p:ph type="sldNum" sz="quarter" idx="12"/>
          </p:nvPr>
        </p:nvSpPr>
        <p:spPr/>
        <p:txBody>
          <a:bodyPr/>
          <a:lstStyle/>
          <a:p>
            <a:fld id="{E31375A4-56A4-47D6-9801-1991572033F7}" type="slidenum">
              <a:rPr lang="de-DE" smtClean="0"/>
              <a:t>172</a:t>
            </a:fld>
            <a:endParaRPr lang="de-DE" dirty="0"/>
          </a:p>
        </p:txBody>
      </p:sp>
    </p:spTree>
    <p:extLst>
      <p:ext uri="{BB962C8B-B14F-4D97-AF65-F5344CB8AC3E}">
        <p14:creationId xmlns:p14="http://schemas.microsoft.com/office/powerpoint/2010/main" val="2728521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err="1"/>
              <a:t>OpenShift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Was sind die Features von </a:t>
            </a:r>
            <a:r>
              <a:rPr lang="de-AT" sz="2800" b="1" dirty="0" err="1"/>
              <a:t>OpenShift</a:t>
            </a:r>
            <a:r>
              <a:rPr lang="de-AT" sz="2800" b="1" dirty="0"/>
              <a:t>?</a:t>
            </a:r>
          </a:p>
          <a:p>
            <a:pPr marL="0" indent="0">
              <a:buNone/>
            </a:pPr>
            <a:endParaRPr lang="de-AT" sz="2800" b="1" dirty="0"/>
          </a:p>
          <a:p>
            <a:endParaRPr lang="de-AT" sz="2400" dirty="0"/>
          </a:p>
          <a:p>
            <a:endParaRPr lang="de-AT" sz="2400" dirty="0"/>
          </a:p>
        </p:txBody>
      </p:sp>
      <p:pic>
        <p:nvPicPr>
          <p:cNvPr id="6" name="Grafik 5"/>
          <p:cNvPicPr>
            <a:picLocks noChangeAspect="1"/>
          </p:cNvPicPr>
          <p:nvPr/>
        </p:nvPicPr>
        <p:blipFill>
          <a:blip r:embed="rId3"/>
          <a:stretch>
            <a:fillRect/>
          </a:stretch>
        </p:blipFill>
        <p:spPr>
          <a:xfrm>
            <a:off x="64008" y="1150374"/>
            <a:ext cx="10734675" cy="1171575"/>
          </a:xfrm>
          <a:prstGeom prst="rect">
            <a:avLst/>
          </a:prstGeom>
        </p:spPr>
      </p:pic>
      <p:pic>
        <p:nvPicPr>
          <p:cNvPr id="7" name="Grafik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64520" y="42672"/>
            <a:ext cx="1181911" cy="1265392"/>
          </a:xfrm>
          <a:prstGeom prst="rect">
            <a:avLst/>
          </a:prstGeom>
        </p:spPr>
      </p:pic>
      <p:pic>
        <p:nvPicPr>
          <p:cNvPr id="4" name="Grafik 3"/>
          <p:cNvPicPr>
            <a:picLocks noChangeAspect="1"/>
          </p:cNvPicPr>
          <p:nvPr/>
        </p:nvPicPr>
        <p:blipFill>
          <a:blip r:embed="rId5"/>
          <a:stretch>
            <a:fillRect/>
          </a:stretch>
        </p:blipFill>
        <p:spPr>
          <a:xfrm>
            <a:off x="102107" y="2306492"/>
            <a:ext cx="10658475" cy="4505325"/>
          </a:xfrm>
          <a:prstGeom prst="rect">
            <a:avLst/>
          </a:prstGeom>
        </p:spPr>
      </p:pic>
      <p:sp>
        <p:nvSpPr>
          <p:cNvPr id="10" name="Foliennummernplatzhalter 9"/>
          <p:cNvSpPr>
            <a:spLocks noGrp="1"/>
          </p:cNvSpPr>
          <p:nvPr>
            <p:ph type="sldNum" sz="quarter" idx="12"/>
          </p:nvPr>
        </p:nvSpPr>
        <p:spPr/>
        <p:txBody>
          <a:bodyPr/>
          <a:lstStyle/>
          <a:p>
            <a:fld id="{E31375A4-56A4-47D6-9801-1991572033F7}" type="slidenum">
              <a:rPr lang="de-DE" smtClean="0"/>
              <a:t>173</a:t>
            </a:fld>
            <a:endParaRPr lang="de-DE" dirty="0"/>
          </a:p>
        </p:txBody>
      </p:sp>
    </p:spTree>
    <p:extLst>
      <p:ext uri="{BB962C8B-B14F-4D97-AF65-F5344CB8AC3E}">
        <p14:creationId xmlns:p14="http://schemas.microsoft.com/office/powerpoint/2010/main" val="3754419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err="1"/>
              <a:t>OpenShift</a:t>
            </a:r>
            <a:endParaRPr lang="en-GB" dirty="0"/>
          </a:p>
        </p:txBody>
      </p:sp>
      <p:sp>
        <p:nvSpPr>
          <p:cNvPr id="3" name="Inhaltsplatzhalter 2"/>
          <p:cNvSpPr>
            <a:spLocks noGrp="1"/>
          </p:cNvSpPr>
          <p:nvPr>
            <p:ph idx="1"/>
          </p:nvPr>
        </p:nvSpPr>
        <p:spPr>
          <a:xfrm>
            <a:off x="64008" y="643589"/>
            <a:ext cx="11566507" cy="5567311"/>
          </a:xfrm>
        </p:spPr>
        <p:txBody>
          <a:bodyPr>
            <a:normAutofit/>
          </a:bodyPr>
          <a:lstStyle/>
          <a:p>
            <a:pPr marL="0" indent="0">
              <a:buNone/>
            </a:pPr>
            <a:r>
              <a:rPr lang="de-AT" sz="2800" b="1" dirty="0"/>
              <a:t>Was sind die Features von </a:t>
            </a:r>
            <a:r>
              <a:rPr lang="de-AT" sz="2800" b="1" dirty="0" err="1"/>
              <a:t>OpenShift</a:t>
            </a:r>
            <a:r>
              <a:rPr lang="de-AT" sz="2800" b="1" dirty="0"/>
              <a:t>?</a:t>
            </a:r>
          </a:p>
          <a:p>
            <a:pPr marL="0" indent="0">
              <a:buNone/>
            </a:pPr>
            <a:endParaRPr lang="de-AT" sz="2800" b="1" dirty="0"/>
          </a:p>
          <a:p>
            <a:endParaRPr lang="de-AT" sz="2400" dirty="0"/>
          </a:p>
          <a:p>
            <a:endParaRPr lang="de-AT" sz="2400" dirty="0"/>
          </a:p>
        </p:txBody>
      </p:sp>
      <p:pic>
        <p:nvPicPr>
          <p:cNvPr id="6" name="Grafik 5"/>
          <p:cNvPicPr>
            <a:picLocks noChangeAspect="1"/>
          </p:cNvPicPr>
          <p:nvPr/>
        </p:nvPicPr>
        <p:blipFill>
          <a:blip r:embed="rId3"/>
          <a:stretch>
            <a:fillRect/>
          </a:stretch>
        </p:blipFill>
        <p:spPr>
          <a:xfrm>
            <a:off x="64008" y="1150374"/>
            <a:ext cx="10734675" cy="1171575"/>
          </a:xfrm>
          <a:prstGeom prst="rect">
            <a:avLst/>
          </a:prstGeom>
        </p:spPr>
      </p:pic>
      <p:pic>
        <p:nvPicPr>
          <p:cNvPr id="7" name="Grafik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64520" y="42672"/>
            <a:ext cx="1181911" cy="1265392"/>
          </a:xfrm>
          <a:prstGeom prst="rect">
            <a:avLst/>
          </a:prstGeom>
        </p:spPr>
      </p:pic>
      <p:pic>
        <p:nvPicPr>
          <p:cNvPr id="5" name="Grafik 4"/>
          <p:cNvPicPr>
            <a:picLocks noChangeAspect="1"/>
          </p:cNvPicPr>
          <p:nvPr/>
        </p:nvPicPr>
        <p:blipFill>
          <a:blip r:embed="rId5"/>
          <a:stretch>
            <a:fillRect/>
          </a:stretch>
        </p:blipFill>
        <p:spPr>
          <a:xfrm>
            <a:off x="771525" y="2305050"/>
            <a:ext cx="10648950" cy="2247900"/>
          </a:xfrm>
          <a:prstGeom prst="rect">
            <a:avLst/>
          </a:prstGeom>
        </p:spPr>
      </p:pic>
      <p:sp>
        <p:nvSpPr>
          <p:cNvPr id="10" name="Foliennummernplatzhalter 9"/>
          <p:cNvSpPr>
            <a:spLocks noGrp="1"/>
          </p:cNvSpPr>
          <p:nvPr>
            <p:ph type="sldNum" sz="quarter" idx="12"/>
          </p:nvPr>
        </p:nvSpPr>
        <p:spPr/>
        <p:txBody>
          <a:bodyPr/>
          <a:lstStyle/>
          <a:p>
            <a:fld id="{E31375A4-56A4-47D6-9801-1991572033F7}" type="slidenum">
              <a:rPr lang="de-DE" smtClean="0"/>
              <a:t>174</a:t>
            </a:fld>
            <a:endParaRPr lang="de-DE" dirty="0"/>
          </a:p>
        </p:txBody>
      </p:sp>
    </p:spTree>
    <p:extLst>
      <p:ext uri="{BB962C8B-B14F-4D97-AF65-F5344CB8AC3E}">
        <p14:creationId xmlns:p14="http://schemas.microsoft.com/office/powerpoint/2010/main" val="3740624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479241" y="775905"/>
            <a:ext cx="9601200" cy="664547"/>
          </a:xfrm>
        </p:spPr>
        <p:txBody>
          <a:bodyPr>
            <a:normAutofit/>
          </a:bodyPr>
          <a:lstStyle/>
          <a:p>
            <a:r>
              <a:rPr lang="de-DE" dirty="0"/>
              <a:t>Vorteile </a:t>
            </a:r>
            <a:r>
              <a:rPr lang="de-DE" dirty="0" err="1"/>
              <a:t>Microservices</a:t>
            </a:r>
            <a:endParaRPr lang="de-DE" dirty="0"/>
          </a:p>
        </p:txBody>
      </p:sp>
      <p:sp>
        <p:nvSpPr>
          <p:cNvPr id="4" name="Inhaltsplatzhalter 3"/>
          <p:cNvSpPr>
            <a:spLocks noGrp="1"/>
          </p:cNvSpPr>
          <p:nvPr>
            <p:ph idx="1"/>
          </p:nvPr>
        </p:nvSpPr>
        <p:spPr>
          <a:xfrm>
            <a:off x="562369" y="1442877"/>
            <a:ext cx="9601200" cy="4037215"/>
          </a:xfrm>
        </p:spPr>
        <p:txBody>
          <a:bodyPr/>
          <a:lstStyle/>
          <a:p>
            <a:pPr marL="0" indent="0">
              <a:buNone/>
            </a:pPr>
            <a:r>
              <a:rPr lang="de-AT" sz="3200" dirty="0"/>
              <a:t>Diskussion</a:t>
            </a:r>
            <a:endParaRPr lang="en-GB" dirty="0"/>
          </a:p>
        </p:txBody>
      </p:sp>
      <p:pic>
        <p:nvPicPr>
          <p:cNvPr id="5" name="Grafik 4"/>
          <p:cNvPicPr>
            <a:picLocks noChangeAspect="1"/>
          </p:cNvPicPr>
          <p:nvPr/>
        </p:nvPicPr>
        <p:blipFill>
          <a:blip r:embed="rId2"/>
          <a:stretch>
            <a:fillRect/>
          </a:stretch>
        </p:blipFill>
        <p:spPr>
          <a:xfrm>
            <a:off x="740588" y="2044790"/>
            <a:ext cx="11232258" cy="2498231"/>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18</a:t>
            </a:fld>
            <a:endParaRPr lang="de-DE" dirty="0"/>
          </a:p>
        </p:txBody>
      </p:sp>
    </p:spTree>
    <p:extLst>
      <p:ext uri="{BB962C8B-B14F-4D97-AF65-F5344CB8AC3E}">
        <p14:creationId xmlns:p14="http://schemas.microsoft.com/office/powerpoint/2010/main" val="40496646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479241" y="775905"/>
            <a:ext cx="9601200" cy="664547"/>
          </a:xfrm>
        </p:spPr>
        <p:txBody>
          <a:bodyPr>
            <a:normAutofit/>
          </a:bodyPr>
          <a:lstStyle/>
          <a:p>
            <a:r>
              <a:rPr lang="de-DE" dirty="0"/>
              <a:t>Vorteile </a:t>
            </a:r>
            <a:r>
              <a:rPr lang="de-DE" dirty="0" err="1"/>
              <a:t>Microservices</a:t>
            </a:r>
            <a:endParaRPr lang="de-DE" dirty="0"/>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a:bodyPr>
          <a:lstStyle/>
          <a:p>
            <a:pPr lvl="1"/>
            <a:r>
              <a:rPr lang="de-DE" sz="3200" dirty="0"/>
              <a:t>Es wird eine strikte Modularität der Software erzwungen</a:t>
            </a:r>
          </a:p>
          <a:p>
            <a:pPr lvl="1"/>
            <a:r>
              <a:rPr lang="de-DE" sz="3200" dirty="0"/>
              <a:t>Ein </a:t>
            </a:r>
            <a:r>
              <a:rPr lang="de-DE" sz="3200" dirty="0" err="1"/>
              <a:t>Microservice</a:t>
            </a:r>
            <a:r>
              <a:rPr lang="de-DE" sz="3200" dirty="0"/>
              <a:t> ist leicht durch einen neuen Service ablösbar</a:t>
            </a:r>
          </a:p>
          <a:p>
            <a:pPr marL="274320" lvl="1" indent="0">
              <a:buNone/>
            </a:pPr>
            <a:endParaRPr lang="de-DE" sz="3200" dirty="0"/>
          </a:p>
          <a:p>
            <a:pPr lvl="1"/>
            <a:endParaRPr lang="de-DE" sz="3200" dirty="0"/>
          </a:p>
          <a:p>
            <a:pPr lvl="1"/>
            <a:endParaRPr lang="de-DE" sz="3200" dirty="0"/>
          </a:p>
          <a:p>
            <a:pPr lvl="1"/>
            <a:endParaRPr lang="de-DE" sz="3200" dirty="0"/>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19</a:t>
            </a:fld>
            <a:endParaRPr lang="de-DE" dirty="0"/>
          </a:p>
        </p:txBody>
      </p:sp>
    </p:spTree>
    <p:extLst>
      <p:ext uri="{BB962C8B-B14F-4D97-AF65-F5344CB8AC3E}">
        <p14:creationId xmlns:p14="http://schemas.microsoft.com/office/powerpoint/2010/main" val="11513148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32140" y="851475"/>
            <a:ext cx="9601200" cy="664547"/>
          </a:xfrm>
        </p:spPr>
        <p:txBody>
          <a:bodyPr>
            <a:normAutofit/>
          </a:bodyPr>
          <a:lstStyle/>
          <a:p>
            <a:r>
              <a:rPr lang="de-DE" dirty="0" err="1"/>
              <a:t>Microservices</a:t>
            </a:r>
            <a:r>
              <a:rPr lang="de-DE" dirty="0"/>
              <a:t> - Agenda</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fontScale="85000" lnSpcReduction="20000"/>
          </a:bodyPr>
          <a:lstStyle/>
          <a:p>
            <a:pPr lvl="1"/>
            <a:r>
              <a:rPr lang="de-DE" sz="3200" b="1" dirty="0">
                <a:solidFill>
                  <a:schemeClr val="accent1"/>
                </a:solidFill>
              </a:rPr>
              <a:t>Einführung</a:t>
            </a:r>
          </a:p>
          <a:p>
            <a:pPr lvl="1"/>
            <a:r>
              <a:rPr lang="de-DE" sz="3200" dirty="0"/>
              <a:t>Gestaltung von Services</a:t>
            </a:r>
          </a:p>
          <a:p>
            <a:pPr lvl="1"/>
            <a:r>
              <a:rPr lang="de-DE" sz="3200" dirty="0"/>
              <a:t>Integration</a:t>
            </a:r>
          </a:p>
          <a:p>
            <a:pPr lvl="1"/>
            <a:r>
              <a:rPr lang="de-DE" sz="3200" dirty="0"/>
              <a:t>Aufspaltung von Monolithen</a:t>
            </a:r>
          </a:p>
          <a:p>
            <a:pPr lvl="1"/>
            <a:r>
              <a:rPr lang="de-DE" sz="3200" dirty="0" err="1"/>
              <a:t>Deployment</a:t>
            </a:r>
            <a:endParaRPr lang="de-DE" sz="3200" dirty="0"/>
          </a:p>
          <a:p>
            <a:pPr lvl="1"/>
            <a:r>
              <a:rPr lang="de-DE" sz="3200" dirty="0"/>
              <a:t>Test</a:t>
            </a:r>
          </a:p>
          <a:p>
            <a:pPr lvl="1"/>
            <a:r>
              <a:rPr lang="de-DE" sz="3200" dirty="0"/>
              <a:t>Monitoring</a:t>
            </a:r>
          </a:p>
          <a:p>
            <a:pPr lvl="1"/>
            <a:r>
              <a:rPr lang="de-DE" sz="3200" dirty="0"/>
              <a:t>Security</a:t>
            </a:r>
          </a:p>
          <a:p>
            <a:pPr lvl="1"/>
            <a:r>
              <a:rPr lang="de-DE" sz="3200" dirty="0"/>
              <a:t>Skalierung</a:t>
            </a:r>
          </a:p>
          <a:p>
            <a:pPr lvl="1"/>
            <a:r>
              <a:rPr lang="de-DE" sz="3200" dirty="0" err="1"/>
              <a:t>OpenShift</a:t>
            </a:r>
            <a:r>
              <a:rPr lang="de-DE" sz="3200" dirty="0"/>
              <a:t> im Überblick</a:t>
            </a:r>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2</a:t>
            </a:fld>
            <a:endParaRPr lang="de-DE" dirty="0"/>
          </a:p>
        </p:txBody>
      </p:sp>
    </p:spTree>
    <p:extLst>
      <p:ext uri="{BB962C8B-B14F-4D97-AF65-F5344CB8AC3E}">
        <p14:creationId xmlns:p14="http://schemas.microsoft.com/office/powerpoint/2010/main" val="22200981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479241" y="775905"/>
            <a:ext cx="9601200" cy="664547"/>
          </a:xfrm>
        </p:spPr>
        <p:txBody>
          <a:bodyPr>
            <a:normAutofit/>
          </a:bodyPr>
          <a:lstStyle/>
          <a:p>
            <a:r>
              <a:rPr lang="de-DE" dirty="0"/>
              <a:t>Probleme bei </a:t>
            </a:r>
            <a:r>
              <a:rPr lang="de-DE" dirty="0" err="1"/>
              <a:t>Microservices</a:t>
            </a:r>
            <a:r>
              <a:rPr lang="de-DE" dirty="0"/>
              <a:t> – Netzwerklatenz</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fontScale="92500" lnSpcReduction="10000"/>
          </a:bodyPr>
          <a:lstStyle/>
          <a:p>
            <a:pPr lvl="1"/>
            <a:r>
              <a:rPr lang="de-DE" sz="3200" dirty="0"/>
              <a:t>Aufrufe zwischen </a:t>
            </a:r>
            <a:r>
              <a:rPr lang="de-DE" sz="3200" dirty="0" err="1"/>
              <a:t>Microservices</a:t>
            </a:r>
            <a:r>
              <a:rPr lang="de-DE" sz="3200" dirty="0"/>
              <a:t> sind zeitaufwendig. </a:t>
            </a:r>
          </a:p>
          <a:p>
            <a:pPr lvl="1"/>
            <a:r>
              <a:rPr lang="de-DE" sz="3200" dirty="0"/>
              <a:t>Neben der Netzwerklatenz wird CPU Zeit für das Konvertierung der Daten in eine textuelle Darstellung (JSON) benötigt</a:t>
            </a:r>
          </a:p>
          <a:p>
            <a:pPr lvl="1"/>
            <a:r>
              <a:rPr lang="de-DE" sz="3200" dirty="0"/>
              <a:t>Die erste Regel für verteilte Objekte lautet: Objekte sollen nach Möglichkeit nicht verteilt werden (Martin Fowler)</a:t>
            </a:r>
          </a:p>
          <a:p>
            <a:pPr lvl="1"/>
            <a:r>
              <a:rPr lang="de-DE" sz="3200" dirty="0"/>
              <a:t>Für einen Netzwerkzugriff werden 0,5 </a:t>
            </a:r>
            <a:r>
              <a:rPr lang="de-DE" sz="3200" dirty="0" err="1"/>
              <a:t>ms</a:t>
            </a:r>
            <a:r>
              <a:rPr lang="de-DE" sz="3200" dirty="0"/>
              <a:t> benötigt. In dieser Zeit kann eine CPU 1,5 Millionen Instruktionen verarbeiten </a:t>
            </a:r>
          </a:p>
          <a:p>
            <a:pPr marL="274320" lvl="1" indent="0">
              <a:buNone/>
            </a:pPr>
            <a:endParaRPr lang="de-DE" sz="3200" dirty="0"/>
          </a:p>
          <a:p>
            <a:pPr lvl="1"/>
            <a:endParaRPr lang="de-DE" sz="3200" dirty="0"/>
          </a:p>
          <a:p>
            <a:pPr lvl="1"/>
            <a:endParaRPr lang="de-DE" sz="3200" dirty="0"/>
          </a:p>
          <a:p>
            <a:pPr lvl="1"/>
            <a:endParaRPr lang="de-DE" sz="3200" dirty="0"/>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20</a:t>
            </a:fld>
            <a:endParaRPr lang="de-DE" dirty="0"/>
          </a:p>
        </p:txBody>
      </p:sp>
    </p:spTree>
    <p:extLst>
      <p:ext uri="{BB962C8B-B14F-4D97-AF65-F5344CB8AC3E}">
        <p14:creationId xmlns:p14="http://schemas.microsoft.com/office/powerpoint/2010/main" val="7989652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479241" y="775905"/>
            <a:ext cx="9601200" cy="664547"/>
          </a:xfrm>
        </p:spPr>
        <p:txBody>
          <a:bodyPr>
            <a:normAutofit/>
          </a:bodyPr>
          <a:lstStyle/>
          <a:p>
            <a:r>
              <a:rPr lang="de-DE" dirty="0"/>
              <a:t>Probleme bei </a:t>
            </a:r>
            <a:r>
              <a:rPr lang="de-DE" dirty="0" err="1"/>
              <a:t>Microservices</a:t>
            </a:r>
            <a:r>
              <a:rPr lang="de-DE" dirty="0"/>
              <a:t> – </a:t>
            </a:r>
            <a:r>
              <a:rPr lang="de-DE" dirty="0" err="1"/>
              <a:t>Shared</a:t>
            </a:r>
            <a:r>
              <a:rPr lang="de-DE" dirty="0"/>
              <a:t> Code</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a:bodyPr>
          <a:lstStyle/>
          <a:p>
            <a:pPr lvl="1"/>
            <a:r>
              <a:rPr lang="de-DE" sz="3200" dirty="0" err="1"/>
              <a:t>Microservices</a:t>
            </a:r>
            <a:r>
              <a:rPr lang="de-DE" sz="3200" dirty="0"/>
              <a:t> sollten funktional strikt voneinander getrennt sein (</a:t>
            </a:r>
            <a:r>
              <a:rPr lang="de-DE" sz="3200" dirty="0" err="1"/>
              <a:t>Shared</a:t>
            </a:r>
            <a:r>
              <a:rPr lang="de-DE" sz="3200" dirty="0"/>
              <a:t>-</a:t>
            </a:r>
            <a:r>
              <a:rPr lang="de-DE" sz="3200" dirty="0" err="1"/>
              <a:t>Nothing</a:t>
            </a:r>
            <a:r>
              <a:rPr lang="de-DE" sz="3200" dirty="0"/>
              <a:t>-Ansatz), d.h. sie sollten keinen gemeinsamen Code teilen</a:t>
            </a:r>
          </a:p>
          <a:p>
            <a:pPr lvl="1"/>
            <a:r>
              <a:rPr lang="de-DE" sz="3200" dirty="0"/>
              <a:t>Das behindert die Wiederverwendung von Komponenten, ist aber notwendig, da eine Änderung des gemeinsamen Codes ein </a:t>
            </a:r>
            <a:r>
              <a:rPr lang="de-DE" sz="3200" dirty="0" err="1"/>
              <a:t>Deployment</a:t>
            </a:r>
            <a:r>
              <a:rPr lang="de-DE" sz="3200" dirty="0"/>
              <a:t> aller Services nach sich ziehen kann</a:t>
            </a:r>
          </a:p>
          <a:p>
            <a:pPr marL="274320" lvl="1" indent="0">
              <a:buNone/>
            </a:pPr>
            <a:endParaRPr lang="de-DE" sz="3200" dirty="0"/>
          </a:p>
          <a:p>
            <a:pPr lvl="1"/>
            <a:endParaRPr lang="de-DE" sz="3200" dirty="0"/>
          </a:p>
          <a:p>
            <a:pPr lvl="1"/>
            <a:endParaRPr lang="de-DE" sz="3200" dirty="0"/>
          </a:p>
          <a:p>
            <a:pPr lvl="1"/>
            <a:endParaRPr lang="de-DE" sz="3200" dirty="0"/>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21</a:t>
            </a:fld>
            <a:endParaRPr lang="de-DE" dirty="0"/>
          </a:p>
        </p:txBody>
      </p:sp>
    </p:spTree>
    <p:extLst>
      <p:ext uri="{BB962C8B-B14F-4D97-AF65-F5344CB8AC3E}">
        <p14:creationId xmlns:p14="http://schemas.microsoft.com/office/powerpoint/2010/main" val="31907920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479241" y="775905"/>
            <a:ext cx="9601200" cy="664547"/>
          </a:xfrm>
        </p:spPr>
        <p:txBody>
          <a:bodyPr>
            <a:normAutofit fontScale="90000"/>
          </a:bodyPr>
          <a:lstStyle/>
          <a:p>
            <a:r>
              <a:rPr lang="de-DE" dirty="0"/>
              <a:t>Probleme bei </a:t>
            </a:r>
            <a:r>
              <a:rPr lang="de-DE" dirty="0" err="1"/>
              <a:t>Microservices</a:t>
            </a:r>
            <a:r>
              <a:rPr lang="de-DE" dirty="0"/>
              <a:t> – </a:t>
            </a:r>
            <a:br>
              <a:rPr lang="de-DE" dirty="0"/>
            </a:br>
            <a:r>
              <a:rPr lang="de-DE" dirty="0"/>
              <a:t>Unzuverlässige Kommunikation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a:bodyPr>
          <a:lstStyle/>
          <a:p>
            <a:pPr lvl="1"/>
            <a:r>
              <a:rPr lang="de-DE" sz="3200" dirty="0"/>
              <a:t>Jede Kommunikation über das Netzwerk ist unzuverlässig, </a:t>
            </a:r>
            <a:r>
              <a:rPr lang="de-DE" sz="3200" dirty="0" err="1"/>
              <a:t>Microservices</a:t>
            </a:r>
            <a:r>
              <a:rPr lang="de-DE" sz="3200" dirty="0"/>
              <a:t> können ausfallen</a:t>
            </a:r>
          </a:p>
          <a:p>
            <a:pPr lvl="1"/>
            <a:r>
              <a:rPr lang="de-DE" sz="3200" dirty="0"/>
              <a:t>Der Ausfall muss vom aufrufenden </a:t>
            </a:r>
            <a:r>
              <a:rPr lang="de-DE" sz="3200" dirty="0" err="1"/>
              <a:t>Microservice</a:t>
            </a:r>
            <a:r>
              <a:rPr lang="de-DE" sz="3200" dirty="0"/>
              <a:t> kompensiert werden, dabei wird die Qualität des Services eingeschränkt</a:t>
            </a:r>
          </a:p>
          <a:p>
            <a:pPr lvl="1"/>
            <a:r>
              <a:rPr lang="de-DE" sz="3200" dirty="0"/>
              <a:t>Ein Ausfall eines </a:t>
            </a:r>
            <a:r>
              <a:rPr lang="de-DE" sz="3200" dirty="0" err="1"/>
              <a:t>Microservices</a:t>
            </a:r>
            <a:r>
              <a:rPr lang="de-DE" sz="3200" dirty="0"/>
              <a:t> kann bei schlechter Kompensation den Ausfall des Gesamtsystems nach sich ziehen</a:t>
            </a:r>
          </a:p>
          <a:p>
            <a:pPr lvl="1"/>
            <a:endParaRPr lang="de-DE" sz="3200" dirty="0"/>
          </a:p>
          <a:p>
            <a:pPr lvl="1"/>
            <a:endParaRPr lang="de-DE" sz="3200" dirty="0"/>
          </a:p>
          <a:p>
            <a:pPr lvl="1"/>
            <a:endParaRPr lang="de-DE" sz="3200" dirty="0"/>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22</a:t>
            </a:fld>
            <a:endParaRPr lang="de-DE" dirty="0"/>
          </a:p>
        </p:txBody>
      </p:sp>
    </p:spTree>
    <p:extLst>
      <p:ext uri="{BB962C8B-B14F-4D97-AF65-F5344CB8AC3E}">
        <p14:creationId xmlns:p14="http://schemas.microsoft.com/office/powerpoint/2010/main" val="16339969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479241" y="775905"/>
            <a:ext cx="9601200" cy="664547"/>
          </a:xfrm>
        </p:spPr>
        <p:txBody>
          <a:bodyPr>
            <a:normAutofit fontScale="90000"/>
          </a:bodyPr>
          <a:lstStyle/>
          <a:p>
            <a:r>
              <a:rPr lang="de-DE" dirty="0"/>
              <a:t>Probleme bei </a:t>
            </a:r>
            <a:r>
              <a:rPr lang="de-DE" dirty="0" err="1"/>
              <a:t>Microservices</a:t>
            </a:r>
            <a:r>
              <a:rPr lang="de-DE" dirty="0"/>
              <a:t> – </a:t>
            </a:r>
            <a:br>
              <a:rPr lang="de-DE" dirty="0"/>
            </a:br>
            <a:r>
              <a:rPr lang="de-DE" dirty="0"/>
              <a:t>Freie Wahl der Technologie</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a:bodyPr>
          <a:lstStyle/>
          <a:p>
            <a:pPr lvl="1"/>
            <a:r>
              <a:rPr lang="de-DE" sz="3200" dirty="0"/>
              <a:t>Die freie Wahl der Technologie und voneinander unabhängig agierende Teams können zu einem Zoo von technischen Lösungen führen</a:t>
            </a:r>
          </a:p>
          <a:p>
            <a:pPr lvl="1"/>
            <a:r>
              <a:rPr lang="de-DE" sz="3200" dirty="0"/>
              <a:t>Das Gesamtsystem kann dann von einzelnen Personen technisch nicht mehr ganzheitlich verstanden werden</a:t>
            </a:r>
          </a:p>
          <a:p>
            <a:pPr lvl="1"/>
            <a:r>
              <a:rPr lang="de-DE" sz="3200" dirty="0"/>
              <a:t>Das kann auch zu Problemen im Betrieb der Services führen</a:t>
            </a:r>
          </a:p>
          <a:p>
            <a:pPr lvl="1"/>
            <a:endParaRPr lang="de-DE" sz="3200" dirty="0"/>
          </a:p>
          <a:p>
            <a:pPr lvl="1"/>
            <a:endParaRPr lang="de-DE" sz="3200" dirty="0"/>
          </a:p>
          <a:p>
            <a:pPr lvl="1"/>
            <a:endParaRPr lang="de-DE" sz="3200" dirty="0"/>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23</a:t>
            </a:fld>
            <a:endParaRPr lang="de-DE" dirty="0"/>
          </a:p>
        </p:txBody>
      </p:sp>
    </p:spTree>
    <p:extLst>
      <p:ext uri="{BB962C8B-B14F-4D97-AF65-F5344CB8AC3E}">
        <p14:creationId xmlns:p14="http://schemas.microsoft.com/office/powerpoint/2010/main" val="26932015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479241" y="775905"/>
            <a:ext cx="9601200" cy="664547"/>
          </a:xfrm>
        </p:spPr>
        <p:txBody>
          <a:bodyPr>
            <a:normAutofit fontScale="90000"/>
          </a:bodyPr>
          <a:lstStyle/>
          <a:p>
            <a:r>
              <a:rPr lang="de-DE" dirty="0"/>
              <a:t>Probleme bei </a:t>
            </a:r>
            <a:r>
              <a:rPr lang="de-DE" dirty="0" err="1"/>
              <a:t>Microservices</a:t>
            </a:r>
            <a:r>
              <a:rPr lang="de-DE" dirty="0"/>
              <a:t> – </a:t>
            </a:r>
            <a:br>
              <a:rPr lang="de-DE" dirty="0"/>
            </a:br>
            <a:r>
              <a:rPr lang="de-DE" dirty="0"/>
              <a:t>Abhängigkeiten der </a:t>
            </a:r>
            <a:r>
              <a:rPr lang="de-DE" dirty="0" err="1"/>
              <a:t>Microservices</a:t>
            </a:r>
            <a:endParaRPr lang="de-DE" dirty="0"/>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a:bodyPr>
          <a:lstStyle/>
          <a:p>
            <a:pPr lvl="1"/>
            <a:r>
              <a:rPr lang="de-DE" sz="3200" dirty="0"/>
              <a:t>Die durch die Programmierung gegebene Abhängigkeit der </a:t>
            </a:r>
            <a:r>
              <a:rPr lang="de-DE" sz="3200" dirty="0" err="1"/>
              <a:t>Microservices</a:t>
            </a:r>
            <a:r>
              <a:rPr lang="de-DE" sz="3200" dirty="0"/>
              <a:t> ist nicht ohne Weiteres nachvollziehbar</a:t>
            </a:r>
          </a:p>
          <a:p>
            <a:pPr lvl="1"/>
            <a:r>
              <a:rPr lang="de-DE" sz="3200" dirty="0"/>
              <a:t>Es können komplexe, zyklische nicht optimierte Kommunikationsabhängigkeiten entstehen</a:t>
            </a:r>
          </a:p>
          <a:p>
            <a:pPr lvl="1"/>
            <a:r>
              <a:rPr lang="de-DE" sz="3200" dirty="0"/>
              <a:t>Wenn die fachliche Trennung der </a:t>
            </a:r>
            <a:r>
              <a:rPr lang="de-DE" sz="3200" dirty="0" err="1"/>
              <a:t>Microservices</a:t>
            </a:r>
            <a:r>
              <a:rPr lang="de-DE" sz="3200" dirty="0"/>
              <a:t> nicht gut gewählt wurde, steigt der Netzwerk Overhead in gleichem Ausmaß wie der Kommunikationsbedarf zwischen den Teams</a:t>
            </a:r>
          </a:p>
          <a:p>
            <a:pPr lvl="1"/>
            <a:endParaRPr lang="de-DE" sz="3200" dirty="0"/>
          </a:p>
          <a:p>
            <a:pPr lvl="1"/>
            <a:endParaRPr lang="de-DE" sz="3200" dirty="0"/>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24</a:t>
            </a:fld>
            <a:endParaRPr lang="de-DE" dirty="0"/>
          </a:p>
        </p:txBody>
      </p:sp>
    </p:spTree>
    <p:extLst>
      <p:ext uri="{BB962C8B-B14F-4D97-AF65-F5344CB8AC3E}">
        <p14:creationId xmlns:p14="http://schemas.microsoft.com/office/powerpoint/2010/main" val="36903467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479241" y="775905"/>
            <a:ext cx="9601200" cy="664547"/>
          </a:xfrm>
        </p:spPr>
        <p:txBody>
          <a:bodyPr>
            <a:normAutofit fontScale="90000"/>
          </a:bodyPr>
          <a:lstStyle/>
          <a:p>
            <a:r>
              <a:rPr lang="de-DE" dirty="0"/>
              <a:t>Probleme bei </a:t>
            </a:r>
            <a:r>
              <a:rPr lang="de-DE" dirty="0" err="1"/>
              <a:t>Microservices</a:t>
            </a:r>
            <a:r>
              <a:rPr lang="de-DE" dirty="0"/>
              <a:t> – </a:t>
            </a:r>
            <a:br>
              <a:rPr lang="de-DE" dirty="0"/>
            </a:br>
            <a:r>
              <a:rPr lang="de-DE" dirty="0" err="1"/>
              <a:t>Refactoring</a:t>
            </a:r>
            <a:r>
              <a:rPr lang="de-DE" dirty="0"/>
              <a:t> des Codes</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a:bodyPr>
          <a:lstStyle/>
          <a:p>
            <a:pPr lvl="1"/>
            <a:r>
              <a:rPr lang="de-DE" sz="3200" dirty="0"/>
              <a:t>Ein </a:t>
            </a:r>
            <a:r>
              <a:rPr lang="de-DE" sz="3200" dirty="0" err="1"/>
              <a:t>Refactoring</a:t>
            </a:r>
            <a:r>
              <a:rPr lang="de-DE" sz="3200" dirty="0"/>
              <a:t> (strukturelle Änderung) des Codes innerhalb eines Services ist einfach, umso komplexer ist ein </a:t>
            </a:r>
            <a:r>
              <a:rPr lang="de-DE" sz="3200" dirty="0" err="1"/>
              <a:t>Refactoring</a:t>
            </a:r>
            <a:r>
              <a:rPr lang="de-DE" sz="3200" dirty="0"/>
              <a:t> über die Service Grenzen hinweg, falls Funktionalitäten zwischen den Services verschoben werden müssen</a:t>
            </a:r>
          </a:p>
          <a:p>
            <a:pPr lvl="1"/>
            <a:endParaRPr lang="de-DE" sz="3200" dirty="0"/>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25</a:t>
            </a:fld>
            <a:endParaRPr lang="de-DE" dirty="0"/>
          </a:p>
        </p:txBody>
      </p:sp>
    </p:spTree>
    <p:extLst>
      <p:ext uri="{BB962C8B-B14F-4D97-AF65-F5344CB8AC3E}">
        <p14:creationId xmlns:p14="http://schemas.microsoft.com/office/powerpoint/2010/main" val="30969535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479241" y="775905"/>
            <a:ext cx="9601200" cy="664547"/>
          </a:xfrm>
        </p:spPr>
        <p:txBody>
          <a:bodyPr>
            <a:normAutofit fontScale="90000"/>
          </a:bodyPr>
          <a:lstStyle/>
          <a:p>
            <a:r>
              <a:rPr lang="de-DE" dirty="0"/>
              <a:t>Probleme bei </a:t>
            </a:r>
            <a:r>
              <a:rPr lang="de-DE" dirty="0" err="1"/>
              <a:t>Microservices</a:t>
            </a:r>
            <a:r>
              <a:rPr lang="de-DE" dirty="0"/>
              <a:t> – </a:t>
            </a:r>
            <a:br>
              <a:rPr lang="de-DE" dirty="0"/>
            </a:br>
            <a:r>
              <a:rPr lang="de-DE" dirty="0"/>
              <a:t>Transaktionen und Datenkonsistenz</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a:bodyPr>
          <a:lstStyle/>
          <a:p>
            <a:pPr lvl="1"/>
            <a:r>
              <a:rPr lang="de-DE" sz="3200" dirty="0"/>
              <a:t>Zugriff auf eine Datenbank funktionieren nach dem Alles oder Nichts Prinzip. Eine Überweisung klappt oder klappt nicht. (DB Transaktionen)</a:t>
            </a:r>
          </a:p>
          <a:p>
            <a:pPr lvl="1"/>
            <a:r>
              <a:rPr lang="de-DE" sz="3200" dirty="0"/>
              <a:t>Bei verteilten Services gibt es keine DB Transaktionen. Die Services müssen selbst darauf achten, dass die Daten konsistent bleiben und ggf. kompensierende Transaktionen durchführen, um die Datenkonsistenz zu gewährleisten.</a:t>
            </a:r>
          </a:p>
          <a:p>
            <a:pPr lvl="1"/>
            <a:endParaRPr lang="de-DE" sz="3200" dirty="0"/>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26</a:t>
            </a:fld>
            <a:endParaRPr lang="de-DE" dirty="0"/>
          </a:p>
        </p:txBody>
      </p:sp>
    </p:spTree>
    <p:extLst>
      <p:ext uri="{BB962C8B-B14F-4D97-AF65-F5344CB8AC3E}">
        <p14:creationId xmlns:p14="http://schemas.microsoft.com/office/powerpoint/2010/main" val="18484444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479241" y="775905"/>
            <a:ext cx="9601200" cy="664547"/>
          </a:xfrm>
        </p:spPr>
        <p:txBody>
          <a:bodyPr>
            <a:normAutofit fontScale="90000"/>
          </a:bodyPr>
          <a:lstStyle/>
          <a:p>
            <a:r>
              <a:rPr lang="de-DE" dirty="0"/>
              <a:t>Probleme bei </a:t>
            </a:r>
            <a:r>
              <a:rPr lang="de-DE" dirty="0" err="1"/>
              <a:t>Microservices</a:t>
            </a:r>
            <a:r>
              <a:rPr lang="de-DE" dirty="0"/>
              <a:t> – </a:t>
            </a:r>
            <a:br>
              <a:rPr lang="de-DE" dirty="0"/>
            </a:br>
            <a:r>
              <a:rPr lang="de-DE" dirty="0"/>
              <a:t>Infrastruktur und Betrieb</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fontScale="92500"/>
          </a:bodyPr>
          <a:lstStyle/>
          <a:p>
            <a:pPr lvl="1"/>
            <a:r>
              <a:rPr lang="de-DE" sz="3200" dirty="0"/>
              <a:t>Jeder Service sollte in seiner eigenen Umgebung betrieben werden</a:t>
            </a:r>
          </a:p>
          <a:p>
            <a:pPr lvl="1"/>
            <a:r>
              <a:rPr lang="de-DE" sz="3200" dirty="0"/>
              <a:t>Das kann ein Server, ein virtueller Server oder ein Container sein.</a:t>
            </a:r>
          </a:p>
          <a:p>
            <a:pPr lvl="1"/>
            <a:r>
              <a:rPr lang="de-DE" sz="3200" dirty="0"/>
              <a:t>Es wird eine Vielzahl solcher Umgebungen benötigt, um die </a:t>
            </a:r>
            <a:r>
              <a:rPr lang="de-DE" sz="3200" dirty="0" err="1"/>
              <a:t>Microservices</a:t>
            </a:r>
            <a:r>
              <a:rPr lang="de-DE" sz="3200" dirty="0"/>
              <a:t> unabhängig zu betreiben</a:t>
            </a:r>
          </a:p>
          <a:p>
            <a:pPr lvl="1"/>
            <a:r>
              <a:rPr lang="de-DE" sz="3200" dirty="0"/>
              <a:t>Der Betrieb benötigt weitreichendes Wissen für das Betreiben einer solche hochkomplexen Umgebung</a:t>
            </a:r>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27</a:t>
            </a:fld>
            <a:endParaRPr lang="de-DE" dirty="0"/>
          </a:p>
        </p:txBody>
      </p:sp>
    </p:spTree>
    <p:extLst>
      <p:ext uri="{BB962C8B-B14F-4D97-AF65-F5344CB8AC3E}">
        <p14:creationId xmlns:p14="http://schemas.microsoft.com/office/powerpoint/2010/main" val="11572253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479241" y="775905"/>
            <a:ext cx="9601200" cy="664547"/>
          </a:xfrm>
        </p:spPr>
        <p:txBody>
          <a:bodyPr>
            <a:normAutofit fontScale="90000"/>
          </a:bodyPr>
          <a:lstStyle/>
          <a:p>
            <a:r>
              <a:rPr lang="de-DE" dirty="0"/>
              <a:t>Probleme bei </a:t>
            </a:r>
            <a:r>
              <a:rPr lang="de-DE" dirty="0" err="1"/>
              <a:t>Microservices</a:t>
            </a:r>
            <a:r>
              <a:rPr lang="de-DE" dirty="0"/>
              <a:t> – </a:t>
            </a:r>
            <a:br>
              <a:rPr lang="de-DE" dirty="0"/>
            </a:br>
            <a:r>
              <a:rPr lang="de-DE" dirty="0"/>
              <a:t>Infrastruktur und Betrieb</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a:bodyPr>
          <a:lstStyle/>
          <a:p>
            <a:pPr lvl="1"/>
            <a:r>
              <a:rPr lang="de-DE" sz="3200" dirty="0" err="1"/>
              <a:t>Deployment</a:t>
            </a:r>
            <a:r>
              <a:rPr lang="de-DE" sz="3200" dirty="0"/>
              <a:t> und Betriebsprozesse müssen dazu hochgradig automatisiert werden</a:t>
            </a:r>
          </a:p>
          <a:p>
            <a:pPr lvl="1"/>
            <a:r>
              <a:rPr lang="de-DE" sz="3200" dirty="0"/>
              <a:t>Die Verfügbarkeit der entsprechenden Cloud Infrastrukturen und </a:t>
            </a:r>
            <a:r>
              <a:rPr lang="de-DE" sz="3200" dirty="0" err="1"/>
              <a:t>Continuous</a:t>
            </a:r>
            <a:r>
              <a:rPr lang="de-DE" sz="3200" dirty="0"/>
              <a:t> </a:t>
            </a:r>
            <a:r>
              <a:rPr lang="de-DE" sz="3200" dirty="0" err="1"/>
              <a:t>Delivery</a:t>
            </a:r>
            <a:r>
              <a:rPr lang="de-DE" sz="3200" dirty="0"/>
              <a:t> Plattformen hat die </a:t>
            </a:r>
            <a:r>
              <a:rPr lang="de-DE" sz="3200" dirty="0" err="1"/>
              <a:t>Microservices</a:t>
            </a:r>
            <a:r>
              <a:rPr lang="de-DE" sz="3200" dirty="0"/>
              <a:t> Architektur erst möglich gemacht.</a:t>
            </a:r>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28</a:t>
            </a:fld>
            <a:endParaRPr lang="de-DE" dirty="0"/>
          </a:p>
        </p:txBody>
      </p:sp>
    </p:spTree>
    <p:extLst>
      <p:ext uri="{BB962C8B-B14F-4D97-AF65-F5344CB8AC3E}">
        <p14:creationId xmlns:p14="http://schemas.microsoft.com/office/powerpoint/2010/main" val="12610640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479241" y="775905"/>
            <a:ext cx="9601200" cy="664547"/>
          </a:xfrm>
        </p:spPr>
        <p:txBody>
          <a:bodyPr>
            <a:normAutofit fontScale="90000"/>
          </a:bodyPr>
          <a:lstStyle/>
          <a:p>
            <a:r>
              <a:rPr lang="de-DE" dirty="0"/>
              <a:t>Probleme bei </a:t>
            </a:r>
            <a:r>
              <a:rPr lang="de-DE" dirty="0" err="1"/>
              <a:t>Microservices</a:t>
            </a:r>
            <a:r>
              <a:rPr lang="de-DE" dirty="0"/>
              <a:t> – </a:t>
            </a:r>
            <a:br>
              <a:rPr lang="de-DE" dirty="0"/>
            </a:br>
            <a:r>
              <a:rPr lang="de-DE" dirty="0"/>
              <a:t>Infrastruktur und Betrieb</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a:bodyPr>
          <a:lstStyle/>
          <a:p>
            <a:pPr lvl="1"/>
            <a:r>
              <a:rPr lang="de-DE" sz="3200" dirty="0"/>
              <a:t>Um Probleme in der </a:t>
            </a:r>
            <a:r>
              <a:rPr lang="de-DE" sz="3200" dirty="0" err="1"/>
              <a:t>Microservices</a:t>
            </a:r>
            <a:r>
              <a:rPr lang="de-DE" sz="3200" dirty="0"/>
              <a:t> Umgebung erkennen zu können, muss jeder </a:t>
            </a:r>
            <a:r>
              <a:rPr lang="de-DE" sz="3200" dirty="0" err="1"/>
              <a:t>Microservice</a:t>
            </a:r>
            <a:r>
              <a:rPr lang="de-DE" sz="3200" dirty="0"/>
              <a:t> ein Monitoring unterstützen</a:t>
            </a:r>
          </a:p>
          <a:p>
            <a:pPr lvl="1"/>
            <a:r>
              <a:rPr lang="de-DE" sz="3200" dirty="0"/>
              <a:t>Das Monitoring muss alle </a:t>
            </a:r>
            <a:r>
              <a:rPr lang="de-DE" sz="3200" dirty="0" err="1"/>
              <a:t>Microservices</a:t>
            </a:r>
            <a:r>
              <a:rPr lang="de-DE" sz="3200" dirty="0"/>
              <a:t> umfassen</a:t>
            </a:r>
          </a:p>
          <a:p>
            <a:pPr lvl="1"/>
            <a:r>
              <a:rPr lang="de-DE" sz="3200" dirty="0"/>
              <a:t>Da die </a:t>
            </a:r>
            <a:r>
              <a:rPr lang="de-DE" sz="3200" dirty="0" err="1"/>
              <a:t>Microservices</a:t>
            </a:r>
            <a:r>
              <a:rPr lang="de-DE" sz="3200" dirty="0"/>
              <a:t> getrennt voneinander </a:t>
            </a:r>
            <a:r>
              <a:rPr lang="de-DE" sz="3200" dirty="0" err="1"/>
              <a:t>deployed</a:t>
            </a:r>
            <a:r>
              <a:rPr lang="de-DE" sz="3200" dirty="0"/>
              <a:t> / produktiv gesetzt werden, muss die </a:t>
            </a:r>
            <a:r>
              <a:rPr lang="de-DE" sz="3200" dirty="0" err="1"/>
              <a:t>Versionierung</a:t>
            </a:r>
            <a:r>
              <a:rPr lang="de-DE" sz="3200" dirty="0"/>
              <a:t> der </a:t>
            </a:r>
            <a:r>
              <a:rPr lang="de-DE" sz="3200" dirty="0" err="1"/>
              <a:t>Microservices</a:t>
            </a:r>
            <a:r>
              <a:rPr lang="de-DE" sz="3200" dirty="0"/>
              <a:t> voneinander getrennt sein</a:t>
            </a:r>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29</a:t>
            </a:fld>
            <a:endParaRPr lang="de-DE" dirty="0"/>
          </a:p>
        </p:txBody>
      </p:sp>
    </p:spTree>
    <p:extLst>
      <p:ext uri="{BB962C8B-B14F-4D97-AF65-F5344CB8AC3E}">
        <p14:creationId xmlns:p14="http://schemas.microsoft.com/office/powerpoint/2010/main" val="7329159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1295400" y="503853"/>
            <a:ext cx="9601200" cy="664547"/>
          </a:xfrm>
        </p:spPr>
        <p:txBody>
          <a:bodyPr/>
          <a:lstStyle/>
          <a:p>
            <a:r>
              <a:rPr lang="de-DE" dirty="0"/>
              <a:t>Was ist ein Service?</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1295399" y="1753985"/>
            <a:ext cx="10562303" cy="4392291"/>
          </a:xfrm>
        </p:spPr>
        <p:txBody>
          <a:bodyPr>
            <a:normAutofit/>
          </a:bodyPr>
          <a:lstStyle/>
          <a:p>
            <a:r>
              <a:rPr lang="de-AT" sz="2800" dirty="0"/>
              <a:t>Der Begriff </a:t>
            </a:r>
            <a:r>
              <a:rPr lang="de-AT" sz="2800" b="1" dirty="0"/>
              <a:t>Dienst</a:t>
            </a:r>
            <a:r>
              <a:rPr lang="de-AT" sz="2800" dirty="0"/>
              <a:t> (auch </a:t>
            </a:r>
            <a:r>
              <a:rPr lang="de-AT" sz="2800" b="1" i="1" dirty="0"/>
              <a:t>Service</a:t>
            </a:r>
            <a:r>
              <a:rPr lang="de-AT" sz="2800" dirty="0"/>
              <a:t> oder </a:t>
            </a:r>
            <a:r>
              <a:rPr lang="de-AT" sz="2800" i="1" dirty="0" err="1"/>
              <a:t>Daemon</a:t>
            </a:r>
            <a:r>
              <a:rPr lang="de-AT" sz="2800" dirty="0"/>
              <a:t>) beschreibt in der Informatik allgemein eine technische, autarke Einheit, die zusammenhängende Funktionalitäten zu einem Themenkomplex bündelt und über eine </a:t>
            </a:r>
            <a:r>
              <a:rPr lang="de-AT" sz="2800" b="1" dirty="0"/>
              <a:t>klar definierte Schnittstelle</a:t>
            </a:r>
            <a:r>
              <a:rPr lang="de-AT" sz="2800" dirty="0"/>
              <a:t> zur Verfügung stellt.</a:t>
            </a:r>
          </a:p>
          <a:p>
            <a:r>
              <a:rPr lang="de-AT" sz="2800" dirty="0"/>
              <a:t>Typische Beispiele sind hier Webservices, die Funktionalitäten für Dritte über das </a:t>
            </a:r>
            <a:r>
              <a:rPr lang="de-AT" sz="2800" dirty="0" err="1"/>
              <a:t>Inter</a:t>
            </a:r>
            <a:r>
              <a:rPr lang="de-AT" sz="2800" dirty="0"/>
              <a:t>  bzw. Intranet verfügbar machen, Netzwerkdienste, Systemdienste oder auch Telekommunikationsdienste.</a:t>
            </a:r>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3</a:t>
            </a:fld>
            <a:endParaRPr lang="de-DE" dirty="0"/>
          </a:p>
        </p:txBody>
      </p:sp>
    </p:spTree>
    <p:extLst>
      <p:ext uri="{BB962C8B-B14F-4D97-AF65-F5344CB8AC3E}">
        <p14:creationId xmlns:p14="http://schemas.microsoft.com/office/powerpoint/2010/main" val="20971771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479241" y="775905"/>
            <a:ext cx="9601200" cy="664547"/>
          </a:xfrm>
        </p:spPr>
        <p:txBody>
          <a:bodyPr>
            <a:normAutofit fontScale="90000"/>
          </a:bodyPr>
          <a:lstStyle/>
          <a:p>
            <a:r>
              <a:rPr lang="de-DE" dirty="0"/>
              <a:t>Probleme bei </a:t>
            </a:r>
            <a:r>
              <a:rPr lang="de-DE" dirty="0" err="1"/>
              <a:t>Microservices</a:t>
            </a:r>
            <a:r>
              <a:rPr lang="de-DE" dirty="0"/>
              <a:t> – </a:t>
            </a:r>
            <a:br>
              <a:rPr lang="de-DE" dirty="0"/>
            </a:br>
            <a:r>
              <a:rPr lang="de-DE" dirty="0"/>
              <a:t>Infrastruktur und Betrieb</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a:bodyPr>
          <a:lstStyle/>
          <a:p>
            <a:pPr lvl="1"/>
            <a:r>
              <a:rPr lang="de-DE" sz="3200" dirty="0"/>
              <a:t>Die Komplexität des Betriebs ist nach Ansicht vieler Anwendungsarchitekten die größte Herausforderung bei </a:t>
            </a:r>
            <a:r>
              <a:rPr lang="de-DE" sz="3200" dirty="0" err="1"/>
              <a:t>Microservice</a:t>
            </a:r>
            <a:r>
              <a:rPr lang="de-DE" sz="3200" dirty="0"/>
              <a:t> Architekturen</a:t>
            </a:r>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30</a:t>
            </a:fld>
            <a:endParaRPr lang="de-DE" dirty="0"/>
          </a:p>
        </p:txBody>
      </p:sp>
    </p:spTree>
    <p:extLst>
      <p:ext uri="{BB962C8B-B14F-4D97-AF65-F5344CB8AC3E}">
        <p14:creationId xmlns:p14="http://schemas.microsoft.com/office/powerpoint/2010/main" val="26025902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479241" y="775905"/>
            <a:ext cx="9601200" cy="664547"/>
          </a:xfrm>
        </p:spPr>
        <p:txBody>
          <a:bodyPr>
            <a:normAutofit/>
          </a:bodyPr>
          <a:lstStyle/>
          <a:p>
            <a:r>
              <a:rPr lang="de-DE" dirty="0"/>
              <a:t>Vor- und Nachteile nach Martin Fowler</a:t>
            </a:r>
          </a:p>
        </p:txBody>
      </p:sp>
      <p:pic>
        <p:nvPicPr>
          <p:cNvPr id="5" name="Grafik 4"/>
          <p:cNvPicPr>
            <a:picLocks noChangeAspect="1"/>
          </p:cNvPicPr>
          <p:nvPr/>
        </p:nvPicPr>
        <p:blipFill>
          <a:blip r:embed="rId2"/>
          <a:stretch>
            <a:fillRect/>
          </a:stretch>
        </p:blipFill>
        <p:spPr>
          <a:xfrm>
            <a:off x="2063264" y="1599015"/>
            <a:ext cx="10128736" cy="5258985"/>
          </a:xfrm>
          <a:prstGeom prst="rect">
            <a:avLst/>
          </a:prstGeom>
        </p:spPr>
      </p:pic>
      <p:sp>
        <p:nvSpPr>
          <p:cNvPr id="6" name="Foliennummernplatzhalter 5"/>
          <p:cNvSpPr>
            <a:spLocks noGrp="1"/>
          </p:cNvSpPr>
          <p:nvPr>
            <p:ph type="sldNum" sz="quarter" idx="12"/>
          </p:nvPr>
        </p:nvSpPr>
        <p:spPr/>
        <p:txBody>
          <a:bodyPr/>
          <a:lstStyle/>
          <a:p>
            <a:fld id="{E31375A4-56A4-47D6-9801-1991572033F7}" type="slidenum">
              <a:rPr lang="de-DE" smtClean="0"/>
              <a:t>31</a:t>
            </a:fld>
            <a:endParaRPr lang="de-DE" dirty="0"/>
          </a:p>
        </p:txBody>
      </p:sp>
    </p:spTree>
    <p:extLst>
      <p:ext uri="{BB962C8B-B14F-4D97-AF65-F5344CB8AC3E}">
        <p14:creationId xmlns:p14="http://schemas.microsoft.com/office/powerpoint/2010/main" val="38975706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228518" y="102189"/>
            <a:ext cx="9601200" cy="664547"/>
          </a:xfrm>
        </p:spPr>
        <p:txBody>
          <a:bodyPr>
            <a:normAutofit/>
          </a:bodyPr>
          <a:lstStyle/>
          <a:p>
            <a:r>
              <a:rPr lang="de-DE" dirty="0"/>
              <a:t>Vor- und Nachteile nach Martin Fowler</a:t>
            </a:r>
          </a:p>
        </p:txBody>
      </p:sp>
      <p:pic>
        <p:nvPicPr>
          <p:cNvPr id="3" name="Grafik 2"/>
          <p:cNvPicPr>
            <a:picLocks noChangeAspect="1"/>
          </p:cNvPicPr>
          <p:nvPr/>
        </p:nvPicPr>
        <p:blipFill>
          <a:blip r:embed="rId2"/>
          <a:stretch>
            <a:fillRect/>
          </a:stretch>
        </p:blipFill>
        <p:spPr>
          <a:xfrm>
            <a:off x="4233248" y="660974"/>
            <a:ext cx="7958752" cy="6197026"/>
          </a:xfrm>
          <a:prstGeom prst="rect">
            <a:avLst/>
          </a:prstGeom>
        </p:spPr>
      </p:pic>
      <p:sp>
        <p:nvSpPr>
          <p:cNvPr id="6" name="Foliennummernplatzhalter 5"/>
          <p:cNvSpPr>
            <a:spLocks noGrp="1"/>
          </p:cNvSpPr>
          <p:nvPr>
            <p:ph type="sldNum" sz="quarter" idx="12"/>
          </p:nvPr>
        </p:nvSpPr>
        <p:spPr/>
        <p:txBody>
          <a:bodyPr/>
          <a:lstStyle/>
          <a:p>
            <a:fld id="{E31375A4-56A4-47D6-9801-1991572033F7}" type="slidenum">
              <a:rPr lang="de-DE" smtClean="0"/>
              <a:t>32</a:t>
            </a:fld>
            <a:endParaRPr lang="de-DE" dirty="0"/>
          </a:p>
        </p:txBody>
      </p:sp>
    </p:spTree>
    <p:extLst>
      <p:ext uri="{BB962C8B-B14F-4D97-AF65-F5344CB8AC3E}">
        <p14:creationId xmlns:p14="http://schemas.microsoft.com/office/powerpoint/2010/main" val="40598073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1295400" y="503853"/>
            <a:ext cx="9601200" cy="664547"/>
          </a:xfrm>
        </p:spPr>
        <p:txBody>
          <a:bodyPr>
            <a:normAutofit fontScale="90000"/>
          </a:bodyPr>
          <a:lstStyle/>
          <a:p>
            <a:r>
              <a:rPr lang="de-DE" dirty="0"/>
              <a:t>Charakteristiken </a:t>
            </a:r>
            <a:r>
              <a:rPr lang="de-DE" dirty="0" err="1"/>
              <a:t>Microservices</a:t>
            </a:r>
            <a:r>
              <a:rPr lang="de-DE" dirty="0"/>
              <a:t> </a:t>
            </a:r>
            <a:br>
              <a:rPr lang="de-DE" dirty="0"/>
            </a:br>
            <a:r>
              <a:rPr lang="de-DE" dirty="0"/>
              <a:t>von Martin Fowler</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978005" y="1168400"/>
            <a:ext cx="9601200" cy="4392291"/>
          </a:xfrm>
        </p:spPr>
        <p:txBody>
          <a:bodyPr>
            <a:normAutofit/>
          </a:bodyPr>
          <a:lstStyle/>
          <a:p>
            <a:pPr lvl="1"/>
            <a:r>
              <a:rPr lang="de-DE" dirty="0"/>
              <a:t>Siehe </a:t>
            </a:r>
            <a:r>
              <a:rPr lang="de-DE" dirty="0">
                <a:hlinkClick r:id="rId2"/>
              </a:rPr>
              <a:t>https://martinfowler.com/articles/microservices.html</a:t>
            </a:r>
            <a:r>
              <a:rPr lang="de-DE" dirty="0"/>
              <a:t> und</a:t>
            </a:r>
            <a:br>
              <a:rPr lang="de-DE" dirty="0"/>
            </a:br>
            <a:r>
              <a:rPr lang="de-DE" dirty="0">
                <a:hlinkClick r:id="rId3"/>
              </a:rPr>
              <a:t>https://martinfowler.com/articles/microservice-trade-offs.html</a:t>
            </a:r>
            <a:endParaRPr lang="de-DE" dirty="0"/>
          </a:p>
          <a:p>
            <a:pPr lvl="1"/>
            <a:r>
              <a:rPr lang="de-DE" dirty="0" err="1"/>
              <a:t>Componentization</a:t>
            </a:r>
            <a:r>
              <a:rPr lang="de-DE" dirty="0"/>
              <a:t> via </a:t>
            </a:r>
            <a:r>
              <a:rPr lang="de-DE" dirty="0" err="1"/>
              <a:t>services</a:t>
            </a:r>
            <a:endParaRPr lang="de-DE" dirty="0"/>
          </a:p>
          <a:p>
            <a:pPr lvl="1"/>
            <a:r>
              <a:rPr lang="de-DE" dirty="0" err="1"/>
              <a:t>Organized</a:t>
            </a:r>
            <a:r>
              <a:rPr lang="de-DE" dirty="0"/>
              <a:t> </a:t>
            </a:r>
            <a:r>
              <a:rPr lang="de-DE" dirty="0" err="1"/>
              <a:t>around</a:t>
            </a:r>
            <a:r>
              <a:rPr lang="de-DE" dirty="0"/>
              <a:t> </a:t>
            </a:r>
            <a:r>
              <a:rPr lang="de-DE" dirty="0" err="1"/>
              <a:t>business</a:t>
            </a:r>
            <a:r>
              <a:rPr lang="de-DE" dirty="0"/>
              <a:t> </a:t>
            </a:r>
            <a:r>
              <a:rPr lang="de-DE" dirty="0" err="1"/>
              <a:t>capabilities</a:t>
            </a:r>
            <a:endParaRPr lang="de-DE" dirty="0"/>
          </a:p>
          <a:p>
            <a:pPr lvl="1"/>
            <a:r>
              <a:rPr lang="de-DE" dirty="0"/>
              <a:t>Products not Projects</a:t>
            </a:r>
          </a:p>
          <a:p>
            <a:pPr lvl="1"/>
            <a:r>
              <a:rPr lang="de-DE" dirty="0"/>
              <a:t>Smart </a:t>
            </a:r>
            <a:r>
              <a:rPr lang="de-DE" dirty="0" err="1"/>
              <a:t>endpoints</a:t>
            </a:r>
            <a:r>
              <a:rPr lang="de-DE" dirty="0"/>
              <a:t> </a:t>
            </a:r>
            <a:r>
              <a:rPr lang="de-DE" dirty="0" err="1"/>
              <a:t>and</a:t>
            </a:r>
            <a:r>
              <a:rPr lang="de-DE" dirty="0"/>
              <a:t> </a:t>
            </a:r>
            <a:r>
              <a:rPr lang="de-DE" dirty="0" err="1"/>
              <a:t>dumb</a:t>
            </a:r>
            <a:r>
              <a:rPr lang="de-DE" dirty="0"/>
              <a:t> </a:t>
            </a:r>
            <a:r>
              <a:rPr lang="de-DE" dirty="0" err="1"/>
              <a:t>pipes</a:t>
            </a:r>
            <a:endParaRPr lang="de-DE" dirty="0"/>
          </a:p>
          <a:p>
            <a:pPr lvl="1"/>
            <a:r>
              <a:rPr lang="de-DE" dirty="0" err="1"/>
              <a:t>Decentralized</a:t>
            </a:r>
            <a:r>
              <a:rPr lang="de-DE" dirty="0"/>
              <a:t> </a:t>
            </a:r>
            <a:r>
              <a:rPr lang="de-DE" dirty="0" err="1"/>
              <a:t>Governance</a:t>
            </a:r>
            <a:endParaRPr lang="de-DE" dirty="0"/>
          </a:p>
          <a:p>
            <a:pPr lvl="1"/>
            <a:r>
              <a:rPr lang="de-DE" dirty="0" err="1"/>
              <a:t>Decentralized</a:t>
            </a:r>
            <a:r>
              <a:rPr lang="de-DE" dirty="0"/>
              <a:t> Data Management</a:t>
            </a:r>
          </a:p>
          <a:p>
            <a:pPr lvl="1"/>
            <a:r>
              <a:rPr lang="de-DE" dirty="0"/>
              <a:t>Infrastructure Automation</a:t>
            </a:r>
          </a:p>
          <a:p>
            <a:pPr lvl="1"/>
            <a:r>
              <a:rPr lang="de-DE" dirty="0"/>
              <a:t>Design </a:t>
            </a:r>
            <a:r>
              <a:rPr lang="de-DE" dirty="0" err="1"/>
              <a:t>for</a:t>
            </a:r>
            <a:r>
              <a:rPr lang="de-DE" dirty="0"/>
              <a:t> </a:t>
            </a:r>
            <a:r>
              <a:rPr lang="de-DE" dirty="0" err="1"/>
              <a:t>failure</a:t>
            </a:r>
            <a:endParaRPr lang="de-DE" dirty="0"/>
          </a:p>
          <a:p>
            <a:pPr lvl="1"/>
            <a:r>
              <a:rPr lang="de-DE" dirty="0" err="1"/>
              <a:t>Evolutionary</a:t>
            </a:r>
            <a:r>
              <a:rPr lang="de-DE" dirty="0"/>
              <a:t> Design</a:t>
            </a:r>
          </a:p>
          <a:p>
            <a:pPr lvl="1"/>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33</a:t>
            </a:fld>
            <a:endParaRPr lang="de-DE" dirty="0"/>
          </a:p>
        </p:txBody>
      </p:sp>
    </p:spTree>
    <p:extLst>
      <p:ext uri="{BB962C8B-B14F-4D97-AF65-F5344CB8AC3E}">
        <p14:creationId xmlns:p14="http://schemas.microsoft.com/office/powerpoint/2010/main" val="17033976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130278" y="633698"/>
            <a:ext cx="9601200" cy="664547"/>
          </a:xfrm>
        </p:spPr>
        <p:txBody>
          <a:bodyPr>
            <a:normAutofit fontScale="90000"/>
          </a:bodyPr>
          <a:lstStyle/>
          <a:p>
            <a:r>
              <a:rPr lang="de-DE" dirty="0" err="1"/>
              <a:t>Fallacies</a:t>
            </a:r>
            <a:r>
              <a:rPr lang="de-DE" dirty="0"/>
              <a:t> </a:t>
            </a:r>
            <a:r>
              <a:rPr lang="de-DE" dirty="0" err="1"/>
              <a:t>of</a:t>
            </a:r>
            <a:r>
              <a:rPr lang="de-DE" dirty="0"/>
              <a:t> Distributed Computing</a:t>
            </a:r>
            <a:br>
              <a:rPr lang="de-DE" dirty="0"/>
            </a:br>
            <a:r>
              <a:rPr lang="de-DE" dirty="0"/>
              <a:t>(Bill Joy, Mitbegründer von Sun Microsystems</a:t>
            </a:r>
            <a:br>
              <a:rPr lang="de-DE" dirty="0"/>
            </a:br>
            <a:r>
              <a:rPr lang="de-DE" dirty="0"/>
              <a:t>James </a:t>
            </a:r>
            <a:r>
              <a:rPr lang="de-DE" dirty="0" err="1"/>
              <a:t>Gosling</a:t>
            </a:r>
            <a:r>
              <a:rPr lang="de-DE" dirty="0"/>
              <a:t>, Begründer von Java)</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978005" y="1168400"/>
            <a:ext cx="9601200" cy="4392291"/>
          </a:xfrm>
        </p:spPr>
        <p:txBody>
          <a:bodyPr>
            <a:normAutofit/>
          </a:bodyPr>
          <a:lstStyle/>
          <a:p>
            <a:pPr marL="274320" lvl="1" indent="0">
              <a:buNone/>
            </a:pPr>
            <a:endParaRPr lang="de-DE" dirty="0"/>
          </a:p>
          <a:p>
            <a:pPr lvl="1"/>
            <a:endParaRPr lang="de-DE" dirty="0"/>
          </a:p>
        </p:txBody>
      </p:sp>
      <p:pic>
        <p:nvPicPr>
          <p:cNvPr id="4" name="Grafik 3"/>
          <p:cNvPicPr>
            <a:picLocks noChangeAspect="1"/>
          </p:cNvPicPr>
          <p:nvPr/>
        </p:nvPicPr>
        <p:blipFill>
          <a:blip r:embed="rId2"/>
          <a:stretch>
            <a:fillRect/>
          </a:stretch>
        </p:blipFill>
        <p:spPr>
          <a:xfrm>
            <a:off x="0" y="1428091"/>
            <a:ext cx="12192000" cy="5429909"/>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34</a:t>
            </a:fld>
            <a:endParaRPr lang="de-DE" dirty="0"/>
          </a:p>
        </p:txBody>
      </p:sp>
    </p:spTree>
    <p:extLst>
      <p:ext uri="{BB962C8B-B14F-4D97-AF65-F5344CB8AC3E}">
        <p14:creationId xmlns:p14="http://schemas.microsoft.com/office/powerpoint/2010/main" val="9543473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32140" y="851475"/>
            <a:ext cx="9601200" cy="664547"/>
          </a:xfrm>
        </p:spPr>
        <p:txBody>
          <a:bodyPr>
            <a:normAutofit/>
          </a:bodyPr>
          <a:lstStyle/>
          <a:p>
            <a:r>
              <a:rPr lang="de-DE" dirty="0" err="1"/>
              <a:t>Microservices</a:t>
            </a:r>
            <a:r>
              <a:rPr lang="de-DE" dirty="0"/>
              <a:t> - Zusammenfassung</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fontScale="92500" lnSpcReduction="10000"/>
          </a:bodyPr>
          <a:lstStyle/>
          <a:p>
            <a:pPr lvl="1"/>
            <a:r>
              <a:rPr lang="de-DE" sz="3200" dirty="0" err="1"/>
              <a:t>Microservices</a:t>
            </a:r>
            <a:r>
              <a:rPr lang="de-DE" sz="3200" dirty="0"/>
              <a:t> sind keine </a:t>
            </a:r>
            <a:r>
              <a:rPr lang="de-DE" sz="3200" dirty="0" err="1"/>
              <a:t>Silver</a:t>
            </a:r>
            <a:r>
              <a:rPr lang="de-DE" sz="3200" dirty="0"/>
              <a:t> Bullet</a:t>
            </a:r>
          </a:p>
          <a:p>
            <a:pPr lvl="1"/>
            <a:r>
              <a:rPr lang="de-DE" sz="3200" dirty="0"/>
              <a:t>Durch die Entwicklungen der letzten Jahre auf dem Gebiet der Automatisierung von Produktionsumgebungen wurden </a:t>
            </a:r>
            <a:r>
              <a:rPr lang="de-DE" sz="3200" dirty="0" err="1"/>
              <a:t>Microservices</a:t>
            </a:r>
            <a:r>
              <a:rPr lang="de-DE" sz="3200" dirty="0"/>
              <a:t> erst möglich gemacht</a:t>
            </a:r>
          </a:p>
          <a:p>
            <a:pPr lvl="1"/>
            <a:r>
              <a:rPr lang="de-DE" sz="3200" dirty="0"/>
              <a:t>Vorteile ergeben sich vor allem durch Entkopplungen von Entwicklungsteams und Funktionalitäten im Entwicklungsprozess</a:t>
            </a:r>
          </a:p>
          <a:p>
            <a:pPr lvl="1"/>
            <a:r>
              <a:rPr lang="de-DE" sz="3200" dirty="0"/>
              <a:t>Nachteile ergeben sich vor allem durch schlechtere Performance und komplexere Infrastrukturen</a:t>
            </a:r>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35</a:t>
            </a:fld>
            <a:endParaRPr lang="de-DE" dirty="0"/>
          </a:p>
        </p:txBody>
      </p:sp>
    </p:spTree>
    <p:extLst>
      <p:ext uri="{BB962C8B-B14F-4D97-AF65-F5344CB8AC3E}">
        <p14:creationId xmlns:p14="http://schemas.microsoft.com/office/powerpoint/2010/main" val="27822677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32140" y="851475"/>
            <a:ext cx="9601200" cy="664547"/>
          </a:xfrm>
        </p:spPr>
        <p:txBody>
          <a:bodyPr>
            <a:normAutofit/>
          </a:bodyPr>
          <a:lstStyle/>
          <a:p>
            <a:r>
              <a:rPr lang="de-DE" dirty="0" err="1"/>
              <a:t>Microservices</a:t>
            </a:r>
            <a:r>
              <a:rPr lang="de-DE" dirty="0"/>
              <a:t> - Zusammenfassung</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a:bodyPr>
          <a:lstStyle/>
          <a:p>
            <a:pPr marL="274320" lvl="1" indent="0">
              <a:buNone/>
            </a:pPr>
            <a:endParaRPr lang="de-DE" dirty="0"/>
          </a:p>
          <a:p>
            <a:pPr lvl="1"/>
            <a:endParaRPr lang="de-DE" dirty="0"/>
          </a:p>
        </p:txBody>
      </p:sp>
      <p:pic>
        <p:nvPicPr>
          <p:cNvPr id="4" name="Grafik 3"/>
          <p:cNvPicPr>
            <a:picLocks noChangeAspect="1"/>
          </p:cNvPicPr>
          <p:nvPr/>
        </p:nvPicPr>
        <p:blipFill>
          <a:blip r:embed="rId2"/>
          <a:stretch>
            <a:fillRect/>
          </a:stretch>
        </p:blipFill>
        <p:spPr>
          <a:xfrm>
            <a:off x="2628152" y="1866240"/>
            <a:ext cx="6442106" cy="4550641"/>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36</a:t>
            </a:fld>
            <a:endParaRPr lang="de-DE" dirty="0"/>
          </a:p>
        </p:txBody>
      </p:sp>
    </p:spTree>
    <p:extLst>
      <p:ext uri="{BB962C8B-B14F-4D97-AF65-F5344CB8AC3E}">
        <p14:creationId xmlns:p14="http://schemas.microsoft.com/office/powerpoint/2010/main" val="9682903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32140" y="851475"/>
            <a:ext cx="9601200" cy="664547"/>
          </a:xfrm>
        </p:spPr>
        <p:txBody>
          <a:bodyPr>
            <a:normAutofit/>
          </a:bodyPr>
          <a:lstStyle/>
          <a:p>
            <a:r>
              <a:rPr lang="de-DE" dirty="0" err="1"/>
              <a:t>Microservices</a:t>
            </a:r>
            <a:r>
              <a:rPr lang="de-DE" dirty="0"/>
              <a:t> - Agenda</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fontScale="85000" lnSpcReduction="20000"/>
          </a:bodyPr>
          <a:lstStyle/>
          <a:p>
            <a:pPr lvl="1"/>
            <a:r>
              <a:rPr lang="de-DE" sz="3200" dirty="0"/>
              <a:t>Einführung</a:t>
            </a:r>
          </a:p>
          <a:p>
            <a:pPr lvl="1"/>
            <a:r>
              <a:rPr lang="de-DE" sz="3200" dirty="0">
                <a:solidFill>
                  <a:schemeClr val="accent1"/>
                </a:solidFill>
              </a:rPr>
              <a:t>Gestaltung von Services</a:t>
            </a:r>
          </a:p>
          <a:p>
            <a:pPr lvl="1"/>
            <a:r>
              <a:rPr lang="de-DE" sz="3200" dirty="0"/>
              <a:t>Integration</a:t>
            </a:r>
          </a:p>
          <a:p>
            <a:pPr lvl="1"/>
            <a:r>
              <a:rPr lang="de-DE" sz="3200" dirty="0"/>
              <a:t>Aufspaltung von Monolithen</a:t>
            </a:r>
          </a:p>
          <a:p>
            <a:pPr lvl="1"/>
            <a:r>
              <a:rPr lang="de-DE" sz="3200" dirty="0" err="1"/>
              <a:t>Deployment</a:t>
            </a:r>
            <a:endParaRPr lang="de-DE" sz="3200" dirty="0"/>
          </a:p>
          <a:p>
            <a:pPr lvl="1"/>
            <a:r>
              <a:rPr lang="de-DE" sz="3200" dirty="0"/>
              <a:t>Test</a:t>
            </a:r>
          </a:p>
          <a:p>
            <a:pPr lvl="1"/>
            <a:r>
              <a:rPr lang="de-DE" sz="3200" dirty="0"/>
              <a:t>Monitoring</a:t>
            </a:r>
          </a:p>
          <a:p>
            <a:pPr lvl="1"/>
            <a:r>
              <a:rPr lang="de-DE" sz="3200" dirty="0"/>
              <a:t>Security</a:t>
            </a:r>
          </a:p>
          <a:p>
            <a:pPr lvl="1"/>
            <a:r>
              <a:rPr lang="de-DE" sz="3200" dirty="0"/>
              <a:t>Skalierung</a:t>
            </a:r>
          </a:p>
          <a:p>
            <a:pPr lvl="1"/>
            <a:r>
              <a:rPr lang="de-DE" sz="3200" dirty="0" err="1"/>
              <a:t>OpenShift</a:t>
            </a:r>
            <a:r>
              <a:rPr lang="de-DE" sz="3200" dirty="0"/>
              <a:t> im Überblick</a:t>
            </a:r>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37</a:t>
            </a:fld>
            <a:endParaRPr lang="de-DE" dirty="0"/>
          </a:p>
        </p:txBody>
      </p:sp>
    </p:spTree>
    <p:extLst>
      <p:ext uri="{BB962C8B-B14F-4D97-AF65-F5344CB8AC3E}">
        <p14:creationId xmlns:p14="http://schemas.microsoft.com/office/powerpoint/2010/main" val="33922499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32140" y="851475"/>
            <a:ext cx="11181248" cy="664547"/>
          </a:xfrm>
        </p:spPr>
        <p:txBody>
          <a:bodyPr>
            <a:normAutofit fontScale="90000"/>
          </a:bodyPr>
          <a:lstStyle/>
          <a:p>
            <a:r>
              <a:rPr lang="de-DE" dirty="0"/>
              <a:t>Gestaltung von Services – </a:t>
            </a:r>
            <a:br>
              <a:rPr lang="de-DE" dirty="0"/>
            </a:br>
            <a:r>
              <a:rPr lang="de-DE" dirty="0"/>
              <a:t>Eigenschaften von guten Services</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a:bodyPr>
          <a:lstStyle/>
          <a:p>
            <a:pPr marL="274320" lvl="1" indent="0">
              <a:buNone/>
            </a:pPr>
            <a:r>
              <a:rPr lang="de-DE" sz="3200" b="1" dirty="0"/>
              <a:t>Lose Kopplung</a:t>
            </a:r>
          </a:p>
          <a:p>
            <a:pPr lvl="1"/>
            <a:r>
              <a:rPr lang="de-DE" sz="3200" dirty="0"/>
              <a:t>Eine Änderung eines Service sollte keine Änderung eines anderen Service nach sich ziehen</a:t>
            </a:r>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38</a:t>
            </a:fld>
            <a:endParaRPr lang="de-DE" dirty="0"/>
          </a:p>
        </p:txBody>
      </p:sp>
    </p:spTree>
    <p:extLst>
      <p:ext uri="{BB962C8B-B14F-4D97-AF65-F5344CB8AC3E}">
        <p14:creationId xmlns:p14="http://schemas.microsoft.com/office/powerpoint/2010/main" val="5432444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32140" y="851475"/>
            <a:ext cx="11181248" cy="664547"/>
          </a:xfrm>
        </p:spPr>
        <p:txBody>
          <a:bodyPr>
            <a:normAutofit fontScale="90000"/>
          </a:bodyPr>
          <a:lstStyle/>
          <a:p>
            <a:r>
              <a:rPr lang="de-DE" dirty="0"/>
              <a:t>Gestaltung von Services – </a:t>
            </a:r>
            <a:br>
              <a:rPr lang="de-DE" dirty="0"/>
            </a:br>
            <a:r>
              <a:rPr lang="de-DE" dirty="0"/>
              <a:t>Eigenschaften von guten Services</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a:bodyPr>
          <a:lstStyle/>
          <a:p>
            <a:pPr marL="274320" lvl="1" indent="0">
              <a:buNone/>
            </a:pPr>
            <a:r>
              <a:rPr lang="de-DE" sz="3200" b="1" dirty="0"/>
              <a:t>Hochgradige Geschlossenheit</a:t>
            </a:r>
          </a:p>
          <a:p>
            <a:pPr lvl="1"/>
            <a:r>
              <a:rPr lang="de-DE" sz="3200" dirty="0"/>
              <a:t>Eine bestimmte Funktionalität darf nur in einem Service umgesetzt werden.</a:t>
            </a:r>
          </a:p>
          <a:p>
            <a:pPr lvl="1"/>
            <a:r>
              <a:rPr lang="de-DE" sz="3200" dirty="0"/>
              <a:t>Um eine bestimmte Funktionalität zu ändern, soll nur ein Service modifiziert werden müssen</a:t>
            </a:r>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39</a:t>
            </a:fld>
            <a:endParaRPr lang="de-DE" dirty="0"/>
          </a:p>
        </p:txBody>
      </p:sp>
    </p:spTree>
    <p:extLst>
      <p:ext uri="{BB962C8B-B14F-4D97-AF65-F5344CB8AC3E}">
        <p14:creationId xmlns:p14="http://schemas.microsoft.com/office/powerpoint/2010/main" val="3960368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1295400" y="503853"/>
            <a:ext cx="9601200" cy="664547"/>
          </a:xfrm>
        </p:spPr>
        <p:txBody>
          <a:bodyPr/>
          <a:lstStyle/>
          <a:p>
            <a:r>
              <a:rPr lang="de-DE" dirty="0"/>
              <a:t>Was ist ein Service?</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1295400" y="1753985"/>
            <a:ext cx="9601200" cy="4392291"/>
          </a:xfrm>
        </p:spPr>
        <p:txBody>
          <a:bodyPr>
            <a:normAutofit/>
          </a:bodyPr>
          <a:lstStyle/>
          <a:p>
            <a:r>
              <a:rPr lang="de-AT" sz="2400" dirty="0"/>
              <a:t>… über eine </a:t>
            </a:r>
            <a:r>
              <a:rPr lang="de-AT" sz="2400" b="1" dirty="0"/>
              <a:t>klar definierte Schnittstelle</a:t>
            </a:r>
            <a:r>
              <a:rPr lang="de-AT" sz="2400" dirty="0"/>
              <a:t> zur Verfügung stellt …</a:t>
            </a:r>
          </a:p>
          <a:p>
            <a:r>
              <a:rPr lang="de-AT" sz="2400" dirty="0"/>
              <a:t>Bei der Schnittstelle ist in der Regel eine Maschine-Maschine Schnittstelle gemeint.</a:t>
            </a:r>
          </a:p>
          <a:p>
            <a:r>
              <a:rPr lang="de-AT" sz="2400" dirty="0"/>
              <a:t>Ein Service kann, muss aber keine eigene Benutzerschnittstelle haben.</a:t>
            </a: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4</a:t>
            </a:fld>
            <a:endParaRPr lang="de-DE" dirty="0"/>
          </a:p>
        </p:txBody>
      </p:sp>
    </p:spTree>
    <p:extLst>
      <p:ext uri="{BB962C8B-B14F-4D97-AF65-F5344CB8AC3E}">
        <p14:creationId xmlns:p14="http://schemas.microsoft.com/office/powerpoint/2010/main" val="19338959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32140" y="851475"/>
            <a:ext cx="11181248" cy="664547"/>
          </a:xfrm>
        </p:spPr>
        <p:txBody>
          <a:bodyPr>
            <a:normAutofit fontScale="90000"/>
          </a:bodyPr>
          <a:lstStyle/>
          <a:p>
            <a:r>
              <a:rPr lang="de-DE" dirty="0"/>
              <a:t>Gestaltung von Services – </a:t>
            </a:r>
            <a:br>
              <a:rPr lang="de-DE" dirty="0"/>
            </a:br>
            <a:r>
              <a:rPr lang="de-DE" dirty="0"/>
              <a:t>Eigenschaften von guten Services</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fontScale="92500" lnSpcReduction="10000"/>
          </a:bodyPr>
          <a:lstStyle/>
          <a:p>
            <a:pPr marL="274320" lvl="1" indent="0">
              <a:buNone/>
            </a:pPr>
            <a:r>
              <a:rPr lang="de-DE" sz="3200" b="1" dirty="0"/>
              <a:t>Begrenzte Kontexte (</a:t>
            </a:r>
            <a:r>
              <a:rPr lang="de-DE" sz="3200" b="1" dirty="0" err="1"/>
              <a:t>Bounded</a:t>
            </a:r>
            <a:r>
              <a:rPr lang="de-DE" sz="3200" b="1" dirty="0"/>
              <a:t> </a:t>
            </a:r>
            <a:r>
              <a:rPr lang="de-DE" sz="3200" b="1" dirty="0" err="1"/>
              <a:t>Context</a:t>
            </a:r>
            <a:r>
              <a:rPr lang="de-DE" sz="3200" b="1" dirty="0"/>
              <a:t>)</a:t>
            </a:r>
          </a:p>
          <a:p>
            <a:pPr lvl="1"/>
            <a:r>
              <a:rPr lang="de-DE" sz="1900" i="1" dirty="0"/>
              <a:t>Lagerhalle</a:t>
            </a:r>
            <a:r>
              <a:rPr lang="de-DE" sz="1900" dirty="0"/>
              <a:t> und </a:t>
            </a:r>
            <a:r>
              <a:rPr lang="de-DE" sz="1900" i="1" dirty="0"/>
              <a:t>Buchhaltung </a:t>
            </a:r>
            <a:r>
              <a:rPr lang="de-DE" sz="1900" dirty="0"/>
              <a:t>sind begrenzte Kontexte</a:t>
            </a:r>
          </a:p>
          <a:p>
            <a:pPr lvl="1"/>
            <a:r>
              <a:rPr lang="de-DE" sz="1900" dirty="0"/>
              <a:t>Für die Bewertung des Unternehmens benötigt die </a:t>
            </a:r>
            <a:r>
              <a:rPr lang="de-DE" sz="1900" i="1" dirty="0"/>
              <a:t>Buchhaltung</a:t>
            </a:r>
            <a:r>
              <a:rPr lang="de-DE" sz="1900" dirty="0"/>
              <a:t> die Lagerbestände.</a:t>
            </a:r>
          </a:p>
          <a:p>
            <a:pPr lvl="1"/>
            <a:r>
              <a:rPr lang="de-DE" sz="1900" dirty="0"/>
              <a:t>Das geteilte Modell beinhaltet</a:t>
            </a:r>
            <a:br>
              <a:rPr lang="de-DE" sz="1900" dirty="0"/>
            </a:br>
            <a:r>
              <a:rPr lang="de-DE" sz="1900" dirty="0"/>
              <a:t>nur einen Teil der Artikeldaten</a:t>
            </a:r>
          </a:p>
          <a:p>
            <a:pPr lvl="1"/>
            <a:r>
              <a:rPr lang="de-DE" sz="1900" dirty="0"/>
              <a:t>Es gibt also kein kanonisches</a:t>
            </a:r>
            <a:br>
              <a:rPr lang="de-DE" sz="1900" dirty="0"/>
            </a:br>
            <a:r>
              <a:rPr lang="de-DE" sz="1900" dirty="0"/>
              <a:t>Datenmodell</a:t>
            </a:r>
          </a:p>
          <a:p>
            <a:pPr lvl="1"/>
            <a:r>
              <a:rPr lang="de-DE" sz="1900" dirty="0"/>
              <a:t>Zwischen unterschiedlichen</a:t>
            </a:r>
            <a:br>
              <a:rPr lang="de-DE" sz="1900" dirty="0"/>
            </a:br>
            <a:r>
              <a:rPr lang="de-DE" sz="1900" dirty="0"/>
              <a:t>Kontexten können Begriffe</a:t>
            </a:r>
            <a:br>
              <a:rPr lang="de-DE" sz="1900" dirty="0"/>
            </a:br>
            <a:r>
              <a:rPr lang="de-DE" sz="1900" dirty="0"/>
              <a:t>unterschiedliche Bedeutungen </a:t>
            </a:r>
            <a:br>
              <a:rPr lang="de-DE" sz="1900" dirty="0"/>
            </a:br>
            <a:r>
              <a:rPr lang="de-DE" sz="1900" dirty="0"/>
              <a:t>haben</a:t>
            </a:r>
          </a:p>
          <a:p>
            <a:pPr lvl="1"/>
            <a:r>
              <a:rPr lang="de-DE" sz="1900" dirty="0"/>
              <a:t>Die begrenzten Kontexte bieten </a:t>
            </a:r>
            <a:br>
              <a:rPr lang="de-DE" sz="1900" dirty="0"/>
            </a:br>
            <a:r>
              <a:rPr lang="de-DE" sz="1900" dirty="0"/>
              <a:t>sich als Struktur für die Services </a:t>
            </a:r>
            <a:br>
              <a:rPr lang="de-DE" sz="1900" dirty="0"/>
            </a:br>
            <a:r>
              <a:rPr lang="de-DE" sz="1900" dirty="0"/>
              <a:t>und  deren Schnittstellen an</a:t>
            </a:r>
          </a:p>
        </p:txBody>
      </p:sp>
      <p:pic>
        <p:nvPicPr>
          <p:cNvPr id="4" name="Grafik 3"/>
          <p:cNvPicPr>
            <a:picLocks noChangeAspect="1"/>
          </p:cNvPicPr>
          <p:nvPr/>
        </p:nvPicPr>
        <p:blipFill>
          <a:blip r:embed="rId2"/>
          <a:stretch>
            <a:fillRect/>
          </a:stretch>
        </p:blipFill>
        <p:spPr>
          <a:xfrm>
            <a:off x="4563735" y="2809875"/>
            <a:ext cx="8391525" cy="4048125"/>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40</a:t>
            </a:fld>
            <a:endParaRPr lang="de-DE" dirty="0"/>
          </a:p>
        </p:txBody>
      </p:sp>
    </p:spTree>
    <p:extLst>
      <p:ext uri="{BB962C8B-B14F-4D97-AF65-F5344CB8AC3E}">
        <p14:creationId xmlns:p14="http://schemas.microsoft.com/office/powerpoint/2010/main" val="23276908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32140" y="851475"/>
            <a:ext cx="11181248" cy="664547"/>
          </a:xfrm>
        </p:spPr>
        <p:txBody>
          <a:bodyPr>
            <a:normAutofit fontScale="90000"/>
          </a:bodyPr>
          <a:lstStyle/>
          <a:p>
            <a:r>
              <a:rPr lang="de-DE" dirty="0"/>
              <a:t>Gestaltung von Services – </a:t>
            </a:r>
            <a:br>
              <a:rPr lang="de-DE" dirty="0"/>
            </a:br>
            <a:r>
              <a:rPr lang="de-DE" dirty="0"/>
              <a:t>Eigenschaften von guten Services</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a:bodyPr>
          <a:lstStyle/>
          <a:p>
            <a:pPr marL="274320" lvl="1" indent="0">
              <a:buNone/>
            </a:pPr>
            <a:r>
              <a:rPr lang="de-DE" sz="3200" b="1" dirty="0"/>
              <a:t>Begrenzte Kontexte</a:t>
            </a:r>
          </a:p>
          <a:p>
            <a:pPr lvl="1"/>
            <a:r>
              <a:rPr lang="de-DE" sz="1800" dirty="0"/>
              <a:t>Kontexte sollten anhand von Funktionalitäten, nicht anhand von Daten getrennt werden</a:t>
            </a:r>
          </a:p>
          <a:p>
            <a:pPr lvl="1"/>
            <a:r>
              <a:rPr lang="de-DE" sz="1800" dirty="0"/>
              <a:t>Bei zu starker Datenorientierung </a:t>
            </a:r>
            <a:br>
              <a:rPr lang="de-DE" sz="1800" dirty="0"/>
            </a:br>
            <a:r>
              <a:rPr lang="de-DE" sz="1800" dirty="0"/>
              <a:t>tendieren die Services zu CRUD </a:t>
            </a:r>
            <a:br>
              <a:rPr lang="de-DE" sz="1800" dirty="0"/>
            </a:br>
            <a:r>
              <a:rPr lang="de-DE" sz="1800" dirty="0"/>
              <a:t>(Create-</a:t>
            </a:r>
            <a:r>
              <a:rPr lang="de-DE" sz="1800" dirty="0" err="1"/>
              <a:t>Retrieve</a:t>
            </a:r>
            <a:r>
              <a:rPr lang="de-DE" sz="1800" dirty="0"/>
              <a:t>-Update-Delete) </a:t>
            </a:r>
            <a:br>
              <a:rPr lang="de-DE" sz="1800" dirty="0"/>
            </a:br>
            <a:r>
              <a:rPr lang="de-DE" sz="1800" dirty="0"/>
              <a:t>Services zu degradieren</a:t>
            </a:r>
          </a:p>
          <a:p>
            <a:pPr lvl="1"/>
            <a:r>
              <a:rPr lang="de-DE" sz="1800" dirty="0"/>
              <a:t>Zuerst die Frage stellen: </a:t>
            </a:r>
            <a:br>
              <a:rPr lang="de-DE" sz="1800" dirty="0"/>
            </a:br>
            <a:r>
              <a:rPr lang="de-DE" sz="1800" dirty="0"/>
              <a:t>Was soll der Kontext leisten?</a:t>
            </a:r>
            <a:br>
              <a:rPr lang="de-DE" sz="1800" dirty="0"/>
            </a:br>
            <a:r>
              <a:rPr lang="de-DE" sz="1800" dirty="0"/>
              <a:t>Danach</a:t>
            </a:r>
            <a:br>
              <a:rPr lang="de-DE" sz="1800" dirty="0"/>
            </a:br>
            <a:r>
              <a:rPr lang="de-DE" sz="1800" dirty="0"/>
              <a:t>Welche Daten benötigt er dazu?</a:t>
            </a:r>
          </a:p>
          <a:p>
            <a:pPr lvl="1"/>
            <a:endParaRPr lang="de-DE" dirty="0"/>
          </a:p>
        </p:txBody>
      </p:sp>
      <p:pic>
        <p:nvPicPr>
          <p:cNvPr id="4" name="Grafik 3"/>
          <p:cNvPicPr>
            <a:picLocks noChangeAspect="1"/>
          </p:cNvPicPr>
          <p:nvPr/>
        </p:nvPicPr>
        <p:blipFill>
          <a:blip r:embed="rId2"/>
          <a:stretch>
            <a:fillRect/>
          </a:stretch>
        </p:blipFill>
        <p:spPr>
          <a:xfrm>
            <a:off x="4563735" y="2809875"/>
            <a:ext cx="8391525" cy="4048125"/>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41</a:t>
            </a:fld>
            <a:endParaRPr lang="de-DE" dirty="0"/>
          </a:p>
        </p:txBody>
      </p:sp>
    </p:spTree>
    <p:extLst>
      <p:ext uri="{BB962C8B-B14F-4D97-AF65-F5344CB8AC3E}">
        <p14:creationId xmlns:p14="http://schemas.microsoft.com/office/powerpoint/2010/main" val="5548576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32140" y="851475"/>
            <a:ext cx="11181248" cy="664547"/>
          </a:xfrm>
        </p:spPr>
        <p:txBody>
          <a:bodyPr>
            <a:normAutofit fontScale="90000"/>
          </a:bodyPr>
          <a:lstStyle/>
          <a:p>
            <a:r>
              <a:rPr lang="de-DE" dirty="0"/>
              <a:t>Gestaltung von Services – </a:t>
            </a:r>
            <a:br>
              <a:rPr lang="de-DE" dirty="0"/>
            </a:br>
            <a:r>
              <a:rPr lang="de-DE" dirty="0"/>
              <a:t>Eigenschaften von guten Services</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a:bodyPr>
          <a:lstStyle/>
          <a:p>
            <a:pPr marL="274320" lvl="1" indent="0">
              <a:buNone/>
            </a:pPr>
            <a:r>
              <a:rPr lang="de-DE" sz="3200" b="1" dirty="0"/>
              <a:t>Verschachtelte Kontexte</a:t>
            </a:r>
          </a:p>
          <a:p>
            <a:pPr lvl="1"/>
            <a:r>
              <a:rPr lang="de-DE" sz="2000" i="1" dirty="0"/>
              <a:t>Lagerhalle </a:t>
            </a:r>
            <a:r>
              <a:rPr lang="de-DE" sz="2000" dirty="0"/>
              <a:t>delegiert Anfragen an die untergeordneten Services </a:t>
            </a:r>
            <a:r>
              <a:rPr lang="de-DE" sz="2000" i="1" dirty="0"/>
              <a:t>Bestand, Wareneingang, Bestellabwicklung</a:t>
            </a:r>
            <a:r>
              <a:rPr lang="de-DE" sz="2000" dirty="0"/>
              <a:t> weiter</a:t>
            </a:r>
          </a:p>
          <a:p>
            <a:pPr lvl="1"/>
            <a:r>
              <a:rPr lang="de-DE" sz="2000" dirty="0"/>
              <a:t>Nach außen ist dann nur der Kontext </a:t>
            </a:r>
            <a:r>
              <a:rPr lang="de-DE" sz="2000" i="1" dirty="0"/>
              <a:t>Lagerhalle </a:t>
            </a:r>
            <a:r>
              <a:rPr lang="de-DE" sz="2000" dirty="0"/>
              <a:t>sichtbar.</a:t>
            </a:r>
          </a:p>
          <a:p>
            <a:pPr lvl="1"/>
            <a:endParaRPr lang="de-DE" dirty="0"/>
          </a:p>
        </p:txBody>
      </p:sp>
      <p:pic>
        <p:nvPicPr>
          <p:cNvPr id="5" name="Grafik 4"/>
          <p:cNvPicPr>
            <a:picLocks noChangeAspect="1"/>
          </p:cNvPicPr>
          <p:nvPr/>
        </p:nvPicPr>
        <p:blipFill>
          <a:blip r:embed="rId2"/>
          <a:stretch>
            <a:fillRect/>
          </a:stretch>
        </p:blipFill>
        <p:spPr>
          <a:xfrm>
            <a:off x="6007835" y="3457850"/>
            <a:ext cx="6184165" cy="3400150"/>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42</a:t>
            </a:fld>
            <a:endParaRPr lang="de-DE" dirty="0"/>
          </a:p>
        </p:txBody>
      </p:sp>
    </p:spTree>
    <p:extLst>
      <p:ext uri="{BB962C8B-B14F-4D97-AF65-F5344CB8AC3E}">
        <p14:creationId xmlns:p14="http://schemas.microsoft.com/office/powerpoint/2010/main" val="40555097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32140" y="851475"/>
            <a:ext cx="11181248" cy="664547"/>
          </a:xfrm>
        </p:spPr>
        <p:txBody>
          <a:bodyPr>
            <a:normAutofit fontScale="90000"/>
          </a:bodyPr>
          <a:lstStyle/>
          <a:p>
            <a:r>
              <a:rPr lang="de-DE" dirty="0"/>
              <a:t>Gestaltung von Services – </a:t>
            </a:r>
            <a:br>
              <a:rPr lang="de-DE" dirty="0"/>
            </a:br>
            <a:r>
              <a:rPr lang="de-DE" dirty="0"/>
              <a:t>Eigenschaften von guten Services</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a:bodyPr>
          <a:lstStyle/>
          <a:p>
            <a:pPr marL="274320" lvl="1" indent="0">
              <a:buNone/>
            </a:pPr>
            <a:r>
              <a:rPr lang="de-DE" sz="3200" b="1" dirty="0"/>
              <a:t>Aufspaltung von Kontexten</a:t>
            </a:r>
          </a:p>
          <a:p>
            <a:pPr lvl="1"/>
            <a:r>
              <a:rPr lang="de-DE" sz="2000" dirty="0"/>
              <a:t>Anstelle der Verschachtelung kann auch das Aufspalten von Kontexten sinnvoll sein</a:t>
            </a:r>
          </a:p>
          <a:p>
            <a:pPr lvl="1"/>
            <a:r>
              <a:rPr lang="de-DE" sz="2000" dirty="0"/>
              <a:t>Werden die Services von </a:t>
            </a:r>
            <a:r>
              <a:rPr lang="de-DE" sz="2000" i="1" dirty="0"/>
              <a:t>einem</a:t>
            </a:r>
            <a:r>
              <a:rPr lang="de-DE" sz="2000" dirty="0"/>
              <a:t> Team umgesetzt, so ist vermutlich die Verschachtelung sinnvoller. Wird der Kontext von </a:t>
            </a:r>
            <a:r>
              <a:rPr lang="de-DE" sz="2000" i="1" dirty="0"/>
              <a:t>mehreren</a:t>
            </a:r>
            <a:r>
              <a:rPr lang="de-DE" sz="2000" dirty="0"/>
              <a:t> Teams umgesetzt, so ist vermutlich eine Aufspaltung sinnvoller.</a:t>
            </a:r>
            <a:endParaRPr lang="de-DE" dirty="0"/>
          </a:p>
        </p:txBody>
      </p:sp>
      <p:pic>
        <p:nvPicPr>
          <p:cNvPr id="4" name="Grafik 3"/>
          <p:cNvPicPr>
            <a:picLocks noChangeAspect="1"/>
          </p:cNvPicPr>
          <p:nvPr/>
        </p:nvPicPr>
        <p:blipFill>
          <a:blip r:embed="rId2"/>
          <a:stretch>
            <a:fillRect/>
          </a:stretch>
        </p:blipFill>
        <p:spPr>
          <a:xfrm>
            <a:off x="6635068" y="3996216"/>
            <a:ext cx="5556932" cy="2861784"/>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43</a:t>
            </a:fld>
            <a:endParaRPr lang="de-DE" dirty="0"/>
          </a:p>
        </p:txBody>
      </p:sp>
    </p:spTree>
    <p:extLst>
      <p:ext uri="{BB962C8B-B14F-4D97-AF65-F5344CB8AC3E}">
        <p14:creationId xmlns:p14="http://schemas.microsoft.com/office/powerpoint/2010/main" val="24087557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32140" y="851475"/>
            <a:ext cx="11181248" cy="664547"/>
          </a:xfrm>
        </p:spPr>
        <p:txBody>
          <a:bodyPr>
            <a:normAutofit fontScale="90000"/>
          </a:bodyPr>
          <a:lstStyle/>
          <a:p>
            <a:r>
              <a:rPr lang="de-DE" dirty="0"/>
              <a:t>Gestaltung von Services – </a:t>
            </a:r>
            <a:br>
              <a:rPr lang="de-DE" dirty="0"/>
            </a:br>
            <a:r>
              <a:rPr lang="de-DE" dirty="0"/>
              <a:t>Eigenschaften von guten Services</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a:bodyPr>
          <a:lstStyle/>
          <a:p>
            <a:pPr marL="274320" lvl="1" indent="0">
              <a:buNone/>
            </a:pPr>
            <a:r>
              <a:rPr lang="de-DE" sz="3200" b="1" dirty="0"/>
              <a:t>Aufspaltung nach funktionalen anstelle von technischen Nahtstellen</a:t>
            </a:r>
          </a:p>
          <a:p>
            <a:pPr lvl="1"/>
            <a:r>
              <a:rPr lang="de-DE" sz="2000" dirty="0"/>
              <a:t>Die Aufspaltung nach technischen (horizontalen) </a:t>
            </a:r>
            <a:br>
              <a:rPr lang="de-DE" sz="2000" dirty="0"/>
            </a:br>
            <a:r>
              <a:rPr lang="de-DE" sz="2000" dirty="0"/>
              <a:t>Schichten erzeugt große Abhängigkeiten zwischen </a:t>
            </a:r>
            <a:br>
              <a:rPr lang="de-DE" sz="2000" dirty="0"/>
            </a:br>
            <a:r>
              <a:rPr lang="de-DE" sz="2000" dirty="0"/>
              <a:t>Entwicklungsteams (siehe rechte Abbildung)</a:t>
            </a:r>
          </a:p>
          <a:p>
            <a:pPr lvl="1"/>
            <a:r>
              <a:rPr lang="de-DE" sz="2000" dirty="0" err="1"/>
              <a:t>Microservices</a:t>
            </a:r>
            <a:r>
              <a:rPr lang="de-DE" sz="2000" dirty="0"/>
              <a:t> werden nach funktionalen (vertikalen) Funktionalitäten aufgespalten</a:t>
            </a:r>
            <a:endParaRPr lang="de-DE" dirty="0"/>
          </a:p>
        </p:txBody>
      </p:sp>
      <p:pic>
        <p:nvPicPr>
          <p:cNvPr id="6" name="Grafik 5"/>
          <p:cNvPicPr>
            <a:picLocks noChangeAspect="1"/>
          </p:cNvPicPr>
          <p:nvPr/>
        </p:nvPicPr>
        <p:blipFill>
          <a:blip r:embed="rId2"/>
          <a:stretch>
            <a:fillRect/>
          </a:stretch>
        </p:blipFill>
        <p:spPr>
          <a:xfrm>
            <a:off x="8868994" y="2796099"/>
            <a:ext cx="3323006" cy="4061901"/>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44</a:t>
            </a:fld>
            <a:endParaRPr lang="de-DE" dirty="0"/>
          </a:p>
        </p:txBody>
      </p:sp>
    </p:spTree>
    <p:extLst>
      <p:ext uri="{BB962C8B-B14F-4D97-AF65-F5344CB8AC3E}">
        <p14:creationId xmlns:p14="http://schemas.microsoft.com/office/powerpoint/2010/main" val="29304337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32140" y="851475"/>
            <a:ext cx="9601200" cy="664547"/>
          </a:xfrm>
        </p:spPr>
        <p:txBody>
          <a:bodyPr>
            <a:normAutofit/>
          </a:bodyPr>
          <a:lstStyle/>
          <a:p>
            <a:r>
              <a:rPr lang="de-DE" dirty="0" err="1"/>
              <a:t>Microservices</a:t>
            </a:r>
            <a:r>
              <a:rPr lang="de-DE" dirty="0"/>
              <a:t> - Agenda</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fontScale="85000" lnSpcReduction="20000"/>
          </a:bodyPr>
          <a:lstStyle/>
          <a:p>
            <a:pPr lvl="1"/>
            <a:r>
              <a:rPr lang="de-DE" sz="3200" dirty="0"/>
              <a:t>Einführung</a:t>
            </a:r>
          </a:p>
          <a:p>
            <a:pPr lvl="1"/>
            <a:r>
              <a:rPr lang="de-DE" sz="3200" dirty="0"/>
              <a:t>Gestaltung von Services</a:t>
            </a:r>
          </a:p>
          <a:p>
            <a:pPr lvl="1"/>
            <a:r>
              <a:rPr lang="de-DE" sz="3200" dirty="0">
                <a:solidFill>
                  <a:schemeClr val="accent1"/>
                </a:solidFill>
              </a:rPr>
              <a:t>Integration</a:t>
            </a:r>
          </a:p>
          <a:p>
            <a:pPr lvl="1"/>
            <a:r>
              <a:rPr lang="de-DE" sz="3200" dirty="0"/>
              <a:t>Aufspaltung von Monolithen</a:t>
            </a:r>
          </a:p>
          <a:p>
            <a:pPr lvl="1"/>
            <a:r>
              <a:rPr lang="de-DE" sz="3200" dirty="0" err="1"/>
              <a:t>Deployment</a:t>
            </a:r>
            <a:endParaRPr lang="de-DE" sz="3200" dirty="0"/>
          </a:p>
          <a:p>
            <a:pPr lvl="1"/>
            <a:r>
              <a:rPr lang="de-DE" sz="3200" dirty="0"/>
              <a:t>Test</a:t>
            </a:r>
          </a:p>
          <a:p>
            <a:pPr lvl="1"/>
            <a:r>
              <a:rPr lang="de-DE" sz="3200" dirty="0"/>
              <a:t>Monitoring</a:t>
            </a:r>
          </a:p>
          <a:p>
            <a:pPr lvl="1"/>
            <a:r>
              <a:rPr lang="de-DE" sz="3200" dirty="0"/>
              <a:t>Security</a:t>
            </a:r>
          </a:p>
          <a:p>
            <a:pPr lvl="1"/>
            <a:r>
              <a:rPr lang="de-DE" sz="3200" dirty="0"/>
              <a:t>Skalierung</a:t>
            </a:r>
          </a:p>
          <a:p>
            <a:pPr lvl="1"/>
            <a:r>
              <a:rPr lang="de-DE" sz="3200" dirty="0" err="1"/>
              <a:t>OpenShift</a:t>
            </a:r>
            <a:r>
              <a:rPr lang="de-DE" sz="3200" dirty="0"/>
              <a:t> im Überblick</a:t>
            </a:r>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45</a:t>
            </a:fld>
            <a:endParaRPr lang="de-DE" dirty="0"/>
          </a:p>
        </p:txBody>
      </p:sp>
    </p:spTree>
    <p:extLst>
      <p:ext uri="{BB962C8B-B14F-4D97-AF65-F5344CB8AC3E}">
        <p14:creationId xmlns:p14="http://schemas.microsoft.com/office/powerpoint/2010/main" val="39914311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473146" y="437933"/>
            <a:ext cx="11181248" cy="664547"/>
          </a:xfrm>
        </p:spPr>
        <p:txBody>
          <a:bodyPr>
            <a:normAutofit/>
          </a:bodyPr>
          <a:lstStyle/>
          <a:p>
            <a:r>
              <a:rPr lang="de-DE" dirty="0"/>
              <a:t>Integration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473146" y="1102480"/>
            <a:ext cx="9601200" cy="5091843"/>
          </a:xfrm>
        </p:spPr>
        <p:txBody>
          <a:bodyPr>
            <a:normAutofit/>
          </a:bodyPr>
          <a:lstStyle/>
          <a:p>
            <a:pPr marL="274320" lvl="1" indent="0">
              <a:buNone/>
            </a:pPr>
            <a:r>
              <a:rPr lang="de-DE" sz="3200" b="1" dirty="0"/>
              <a:t>Gemeinsame Nutzung der Datenbank</a:t>
            </a:r>
          </a:p>
          <a:p>
            <a:pPr lvl="1"/>
            <a:r>
              <a:rPr lang="de-DE" sz="2000" dirty="0"/>
              <a:t>Jeder Service greift auf die gleiche Datenbank zu</a:t>
            </a:r>
          </a:p>
          <a:p>
            <a:pPr lvl="1"/>
            <a:r>
              <a:rPr lang="de-DE" sz="2000" dirty="0"/>
              <a:t>Eine Änderung des Datenmodells wirkt sich potenziell auf eine Vielzahl von Services aus</a:t>
            </a:r>
          </a:p>
          <a:p>
            <a:pPr lvl="1"/>
            <a:r>
              <a:rPr lang="de-DE" sz="2000" dirty="0"/>
              <a:t>Die Services sind an eine bestimmte Technologie gebunden</a:t>
            </a:r>
          </a:p>
          <a:p>
            <a:pPr lvl="1"/>
            <a:r>
              <a:rPr lang="de-DE" sz="2000" dirty="0"/>
              <a:t>Die Services sind eng </a:t>
            </a:r>
            <a:br>
              <a:rPr lang="de-DE" sz="2000" dirty="0"/>
            </a:br>
            <a:r>
              <a:rPr lang="de-DE" sz="2000" dirty="0"/>
              <a:t>miteinander gekoppelt</a:t>
            </a:r>
          </a:p>
          <a:p>
            <a:pPr lvl="1"/>
            <a:r>
              <a:rPr lang="de-DE" sz="2000" dirty="0"/>
              <a:t>Die Services sind nicht mehr </a:t>
            </a:r>
            <a:br>
              <a:rPr lang="de-DE" sz="2000" dirty="0"/>
            </a:br>
            <a:r>
              <a:rPr lang="de-DE" sz="2000" dirty="0"/>
              <a:t>hochgradig geschlossen</a:t>
            </a:r>
          </a:p>
          <a:p>
            <a:pPr lvl="1"/>
            <a:r>
              <a:rPr lang="de-DE" sz="2000" dirty="0" err="1"/>
              <a:t>Microservices</a:t>
            </a:r>
            <a:r>
              <a:rPr lang="de-DE" sz="2000" dirty="0"/>
              <a:t> bevorzugen </a:t>
            </a:r>
            <a:r>
              <a:rPr lang="de-DE" sz="2000" dirty="0" err="1"/>
              <a:t>ge</a:t>
            </a:r>
            <a:r>
              <a:rPr lang="de-DE" sz="2000" dirty="0"/>
              <a:t>-</a:t>
            </a:r>
            <a:br>
              <a:rPr lang="de-DE" sz="2000" dirty="0"/>
            </a:br>
            <a:r>
              <a:rPr lang="de-DE" sz="2000" dirty="0"/>
              <a:t>trennte Datenhaltung gegen-</a:t>
            </a:r>
            <a:br>
              <a:rPr lang="de-DE" sz="2000" dirty="0"/>
            </a:br>
            <a:r>
              <a:rPr lang="de-DE" sz="2000" dirty="0"/>
              <a:t>über einer gemeinsamen Daten-</a:t>
            </a:r>
            <a:br>
              <a:rPr lang="de-DE" sz="2000" dirty="0"/>
            </a:br>
            <a:r>
              <a:rPr lang="de-DE" sz="2000" dirty="0" err="1"/>
              <a:t>haltung</a:t>
            </a:r>
            <a:endParaRPr lang="de-DE" sz="2000" dirty="0"/>
          </a:p>
        </p:txBody>
      </p:sp>
      <p:pic>
        <p:nvPicPr>
          <p:cNvPr id="4" name="Grafik 3"/>
          <p:cNvPicPr>
            <a:picLocks noChangeAspect="1"/>
          </p:cNvPicPr>
          <p:nvPr/>
        </p:nvPicPr>
        <p:blipFill>
          <a:blip r:embed="rId2"/>
          <a:stretch>
            <a:fillRect/>
          </a:stretch>
        </p:blipFill>
        <p:spPr>
          <a:xfrm>
            <a:off x="4800600" y="3867150"/>
            <a:ext cx="7391400" cy="2990850"/>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46</a:t>
            </a:fld>
            <a:endParaRPr lang="de-DE" dirty="0"/>
          </a:p>
        </p:txBody>
      </p:sp>
    </p:spTree>
    <p:extLst>
      <p:ext uri="{BB962C8B-B14F-4D97-AF65-F5344CB8AC3E}">
        <p14:creationId xmlns:p14="http://schemas.microsoft.com/office/powerpoint/2010/main" val="28222922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32140" y="851475"/>
            <a:ext cx="11181248" cy="664547"/>
          </a:xfrm>
        </p:spPr>
        <p:txBody>
          <a:bodyPr>
            <a:normAutofit/>
          </a:bodyPr>
          <a:lstStyle/>
          <a:p>
            <a:r>
              <a:rPr lang="de-DE" dirty="0"/>
              <a:t>Integration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fontScale="92500" lnSpcReduction="10000"/>
          </a:bodyPr>
          <a:lstStyle/>
          <a:p>
            <a:pPr marL="274320" lvl="1" indent="0">
              <a:buNone/>
            </a:pPr>
            <a:r>
              <a:rPr lang="de-DE" sz="3200" b="1" dirty="0"/>
              <a:t>Synchrone versus asynchrone Kommunikation</a:t>
            </a:r>
          </a:p>
          <a:p>
            <a:pPr lvl="1"/>
            <a:r>
              <a:rPr lang="de-DE" sz="2000" dirty="0"/>
              <a:t>Beispiel für asynchrone Kommunikation: Email</a:t>
            </a:r>
          </a:p>
          <a:p>
            <a:pPr lvl="1"/>
            <a:r>
              <a:rPr lang="de-DE" sz="2000" dirty="0"/>
              <a:t>Beispiel für synchrone Kommunikation: Chat, Telefonat</a:t>
            </a:r>
          </a:p>
          <a:p>
            <a:pPr lvl="1"/>
            <a:r>
              <a:rPr lang="de-DE" sz="2000" dirty="0"/>
              <a:t>D.h. bei synchroner Kommunikation antwortet der Service sofort. Bei asynchroner antwortet der Empfänger zeitversetzt mit einer Rückantwort oder aber gar nicht, der Sender wendet sich nach dem Senden sofort anderen Aufgaben zu anstatt auf die </a:t>
            </a:r>
            <a:br>
              <a:rPr lang="de-DE" sz="2000" dirty="0"/>
            </a:br>
            <a:r>
              <a:rPr lang="de-DE" sz="2000" dirty="0"/>
              <a:t>Antwort zu warten.</a:t>
            </a:r>
          </a:p>
          <a:p>
            <a:pPr lvl="1"/>
            <a:r>
              <a:rPr lang="de-DE" sz="2000" dirty="0"/>
              <a:t>Ereignisgesteuert Kommunikation. Sender </a:t>
            </a:r>
            <a:r>
              <a:rPr lang="de-DE" sz="2000" dirty="0" err="1"/>
              <a:t>Provisionierung</a:t>
            </a:r>
            <a:r>
              <a:rPr lang="de-DE" sz="2000" dirty="0"/>
              <a:t> an alle: „Ein neuer Kunde wurde angemeldet“. Empfänger Buchhaltung: „Lege Kunden in Buchhaltung an“. Lager: „Lege Kunden in Lieferadressen an“.</a:t>
            </a:r>
          </a:p>
          <a:p>
            <a:pPr lvl="1"/>
            <a:r>
              <a:rPr lang="de-DE" sz="2000" dirty="0"/>
              <a:t>Für Ereignisgesteuerte Kommunikation eignet sich asynchrone Kommunikation</a:t>
            </a:r>
          </a:p>
          <a:p>
            <a:pPr lvl="1"/>
            <a:endParaRPr lang="de-DE" sz="2000" dirty="0"/>
          </a:p>
          <a:p>
            <a:pPr marL="274320" lvl="1" indent="0">
              <a:buNone/>
            </a:pPr>
            <a:r>
              <a:rPr lang="de-DE" sz="2000" dirty="0"/>
              <a:t> </a:t>
            </a:r>
          </a:p>
        </p:txBody>
      </p:sp>
      <p:sp>
        <p:nvSpPr>
          <p:cNvPr id="6" name="Foliennummernplatzhalter 5"/>
          <p:cNvSpPr>
            <a:spLocks noGrp="1"/>
          </p:cNvSpPr>
          <p:nvPr>
            <p:ph type="sldNum" sz="quarter" idx="12"/>
          </p:nvPr>
        </p:nvSpPr>
        <p:spPr/>
        <p:txBody>
          <a:bodyPr/>
          <a:lstStyle/>
          <a:p>
            <a:fld id="{E31375A4-56A4-47D6-9801-1991572033F7}" type="slidenum">
              <a:rPr lang="de-DE" smtClean="0"/>
              <a:t>47</a:t>
            </a:fld>
            <a:endParaRPr lang="de-DE" dirty="0"/>
          </a:p>
        </p:txBody>
      </p:sp>
    </p:spTree>
    <p:extLst>
      <p:ext uri="{BB962C8B-B14F-4D97-AF65-F5344CB8AC3E}">
        <p14:creationId xmlns:p14="http://schemas.microsoft.com/office/powerpoint/2010/main" val="12403663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17026" y="437933"/>
            <a:ext cx="11181248" cy="664547"/>
          </a:xfrm>
        </p:spPr>
        <p:txBody>
          <a:bodyPr>
            <a:normAutofit/>
          </a:bodyPr>
          <a:lstStyle/>
          <a:p>
            <a:r>
              <a:rPr lang="de-DE" dirty="0"/>
              <a:t>Integration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622825" y="1102480"/>
            <a:ext cx="9601200" cy="4882684"/>
          </a:xfrm>
        </p:spPr>
        <p:txBody>
          <a:bodyPr>
            <a:normAutofit/>
          </a:bodyPr>
          <a:lstStyle/>
          <a:p>
            <a:pPr marL="274320" lvl="1" indent="0">
              <a:buNone/>
            </a:pPr>
            <a:r>
              <a:rPr lang="de-DE" sz="3200" b="1" dirty="0"/>
              <a:t>Orchestrierung kontra Choreographie</a:t>
            </a:r>
          </a:p>
          <a:p>
            <a:pPr marL="274320" lvl="1" indent="0">
              <a:buNone/>
            </a:pPr>
            <a:r>
              <a:rPr lang="de-DE" sz="2000" dirty="0"/>
              <a:t>Wie kann das Neuanlegen eines Kunden umgesetzt werden?</a:t>
            </a:r>
          </a:p>
          <a:p>
            <a:pPr marL="731520" lvl="1" indent="-457200">
              <a:buFont typeface="+mj-lt"/>
              <a:buAutoNum type="arabicPeriod"/>
            </a:pPr>
            <a:r>
              <a:rPr lang="de-DE" sz="2000" dirty="0"/>
              <a:t>Orchestrierung: Eine zentrale Stelle führt den Prozess durch.</a:t>
            </a:r>
          </a:p>
          <a:p>
            <a:pPr marL="731520" lvl="1" indent="-457200">
              <a:buFont typeface="+mj-lt"/>
              <a:buAutoNum type="arabicPeriod"/>
            </a:pPr>
            <a:r>
              <a:rPr lang="de-DE" sz="2000" dirty="0"/>
              <a:t>Choreographie: Die einzelnen Services kümmern sich selbst um die Details der Aufgabe.</a:t>
            </a:r>
          </a:p>
          <a:p>
            <a:pPr marL="274320" lvl="1" indent="0">
              <a:buNone/>
            </a:pPr>
            <a:endParaRPr lang="de-DE" sz="2000" dirty="0"/>
          </a:p>
          <a:p>
            <a:pPr marL="274320" lvl="1" indent="0">
              <a:buNone/>
            </a:pPr>
            <a:r>
              <a:rPr lang="de-DE" sz="2000" dirty="0"/>
              <a:t> </a:t>
            </a:r>
          </a:p>
        </p:txBody>
      </p:sp>
      <p:pic>
        <p:nvPicPr>
          <p:cNvPr id="4" name="Grafik 3"/>
          <p:cNvPicPr>
            <a:picLocks noChangeAspect="1"/>
          </p:cNvPicPr>
          <p:nvPr/>
        </p:nvPicPr>
        <p:blipFill>
          <a:blip r:embed="rId2"/>
          <a:stretch>
            <a:fillRect/>
          </a:stretch>
        </p:blipFill>
        <p:spPr>
          <a:xfrm>
            <a:off x="7411631" y="3497365"/>
            <a:ext cx="4780369" cy="3360635"/>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48</a:t>
            </a:fld>
            <a:endParaRPr lang="de-DE" dirty="0"/>
          </a:p>
        </p:txBody>
      </p:sp>
    </p:spTree>
    <p:extLst>
      <p:ext uri="{BB962C8B-B14F-4D97-AF65-F5344CB8AC3E}">
        <p14:creationId xmlns:p14="http://schemas.microsoft.com/office/powerpoint/2010/main" val="14818669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17026" y="437933"/>
            <a:ext cx="11181248" cy="664547"/>
          </a:xfrm>
        </p:spPr>
        <p:txBody>
          <a:bodyPr>
            <a:normAutofit/>
          </a:bodyPr>
          <a:lstStyle/>
          <a:p>
            <a:r>
              <a:rPr lang="de-DE" dirty="0"/>
              <a:t>Integration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622825" y="1102480"/>
            <a:ext cx="9601200" cy="4882684"/>
          </a:xfrm>
        </p:spPr>
        <p:txBody>
          <a:bodyPr>
            <a:normAutofit/>
          </a:bodyPr>
          <a:lstStyle/>
          <a:p>
            <a:pPr marL="274320" lvl="1" indent="0">
              <a:buNone/>
            </a:pPr>
            <a:r>
              <a:rPr lang="de-DE" sz="3200" b="1" dirty="0"/>
              <a:t>Orchestrierung</a:t>
            </a:r>
            <a:endParaRPr lang="de-DE" sz="2000" dirty="0"/>
          </a:p>
          <a:p>
            <a:pPr lvl="1"/>
            <a:r>
              <a:rPr lang="de-DE" sz="2000" dirty="0"/>
              <a:t>Der Kundenkontaktservice orchestriert das Anlegen des Kunden.</a:t>
            </a:r>
          </a:p>
          <a:p>
            <a:pPr lvl="1"/>
            <a:r>
              <a:rPr lang="de-DE" sz="2000" dirty="0"/>
              <a:t>Der Kundenkontaktservice erwartet eine Antwort als Bestätigung des positiven Ausgangs.</a:t>
            </a:r>
          </a:p>
          <a:p>
            <a:pPr lvl="1"/>
            <a:endParaRPr lang="de-DE" sz="2000" dirty="0"/>
          </a:p>
          <a:p>
            <a:pPr marL="274320" lvl="1" indent="0">
              <a:buNone/>
            </a:pPr>
            <a:r>
              <a:rPr lang="de-DE" sz="2000" dirty="0"/>
              <a:t> </a:t>
            </a:r>
          </a:p>
        </p:txBody>
      </p:sp>
      <p:pic>
        <p:nvPicPr>
          <p:cNvPr id="5" name="Grafik 4"/>
          <p:cNvPicPr>
            <a:picLocks noChangeAspect="1"/>
          </p:cNvPicPr>
          <p:nvPr/>
        </p:nvPicPr>
        <p:blipFill>
          <a:blip r:embed="rId2"/>
          <a:stretch>
            <a:fillRect/>
          </a:stretch>
        </p:blipFill>
        <p:spPr>
          <a:xfrm>
            <a:off x="5285232" y="3357426"/>
            <a:ext cx="6906768" cy="3500573"/>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49</a:t>
            </a:fld>
            <a:endParaRPr lang="de-DE" dirty="0"/>
          </a:p>
        </p:txBody>
      </p:sp>
    </p:spTree>
    <p:extLst>
      <p:ext uri="{BB962C8B-B14F-4D97-AF65-F5344CB8AC3E}">
        <p14:creationId xmlns:p14="http://schemas.microsoft.com/office/powerpoint/2010/main" val="2585117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1295400" y="503853"/>
            <a:ext cx="9601200" cy="664547"/>
          </a:xfrm>
        </p:spPr>
        <p:txBody>
          <a:bodyPr/>
          <a:lstStyle/>
          <a:p>
            <a:r>
              <a:rPr lang="de-DE" dirty="0"/>
              <a:t>Was sind </a:t>
            </a:r>
            <a:r>
              <a:rPr lang="de-DE" dirty="0" err="1"/>
              <a:t>Microservices</a:t>
            </a:r>
            <a:r>
              <a:rPr lang="de-DE" dirty="0"/>
              <a:t>?</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1295400" y="1753985"/>
            <a:ext cx="9601200" cy="4392291"/>
          </a:xfrm>
        </p:spPr>
        <p:txBody>
          <a:bodyPr>
            <a:normAutofit/>
          </a:bodyPr>
          <a:lstStyle/>
          <a:p>
            <a:pPr lvl="1"/>
            <a:r>
              <a:rPr lang="de-DE" sz="3200" dirty="0" err="1"/>
              <a:t>Microservices</a:t>
            </a:r>
            <a:r>
              <a:rPr lang="de-DE" sz="3200" dirty="0"/>
              <a:t> sind kleine, eigenständige Services</a:t>
            </a:r>
          </a:p>
          <a:p>
            <a:pPr lvl="1"/>
            <a:r>
              <a:rPr lang="de-DE" sz="3200" dirty="0" err="1"/>
              <a:t>Microservices</a:t>
            </a:r>
            <a:r>
              <a:rPr lang="de-DE" sz="3200" dirty="0"/>
              <a:t> kollaborieren miteinander</a:t>
            </a:r>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5</a:t>
            </a:fld>
            <a:endParaRPr lang="de-DE" dirty="0"/>
          </a:p>
        </p:txBody>
      </p:sp>
    </p:spTree>
    <p:extLst>
      <p:ext uri="{BB962C8B-B14F-4D97-AF65-F5344CB8AC3E}">
        <p14:creationId xmlns:p14="http://schemas.microsoft.com/office/powerpoint/2010/main" val="15646715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17026" y="437933"/>
            <a:ext cx="11181248" cy="664547"/>
          </a:xfrm>
        </p:spPr>
        <p:txBody>
          <a:bodyPr>
            <a:normAutofit/>
          </a:bodyPr>
          <a:lstStyle/>
          <a:p>
            <a:r>
              <a:rPr lang="de-DE" dirty="0"/>
              <a:t>Integration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622825" y="1102480"/>
            <a:ext cx="9601200" cy="4882684"/>
          </a:xfrm>
        </p:spPr>
        <p:txBody>
          <a:bodyPr>
            <a:normAutofit/>
          </a:bodyPr>
          <a:lstStyle/>
          <a:p>
            <a:pPr marL="274320" lvl="1" indent="0">
              <a:buNone/>
            </a:pPr>
            <a:r>
              <a:rPr lang="de-DE" sz="3200" b="1" dirty="0"/>
              <a:t>Choreographie</a:t>
            </a:r>
            <a:endParaRPr lang="de-DE" sz="2000" dirty="0"/>
          </a:p>
          <a:p>
            <a:pPr lvl="1"/>
            <a:r>
              <a:rPr lang="de-DE" sz="2000" dirty="0"/>
              <a:t>Diverse Services haben die Ereignisnachricht „Kunde angelegt“ abonniert.</a:t>
            </a:r>
          </a:p>
          <a:p>
            <a:pPr lvl="1"/>
            <a:r>
              <a:rPr lang="de-DE" sz="2000" dirty="0"/>
              <a:t>Der Kundenkontaktservice meldet „Kunde angelegt“.</a:t>
            </a:r>
          </a:p>
          <a:p>
            <a:pPr lvl="1"/>
            <a:r>
              <a:rPr lang="de-DE" sz="2000" dirty="0"/>
              <a:t>Die Services erhalten die Nachricht und erledigen ihren Teil der Arbeit.</a:t>
            </a:r>
          </a:p>
          <a:p>
            <a:pPr lvl="1"/>
            <a:r>
              <a:rPr lang="de-DE" sz="2000" dirty="0"/>
              <a:t>Der Sender kennt die Empfänger nicht. Er erwartet keine Rückantwort.</a:t>
            </a:r>
          </a:p>
          <a:p>
            <a:pPr marL="274320" lvl="1" indent="0">
              <a:buNone/>
            </a:pPr>
            <a:r>
              <a:rPr lang="de-DE" sz="2000" dirty="0"/>
              <a:t> </a:t>
            </a:r>
          </a:p>
        </p:txBody>
      </p:sp>
      <p:pic>
        <p:nvPicPr>
          <p:cNvPr id="4" name="Grafik 3"/>
          <p:cNvPicPr>
            <a:picLocks noChangeAspect="1"/>
          </p:cNvPicPr>
          <p:nvPr/>
        </p:nvPicPr>
        <p:blipFill>
          <a:blip r:embed="rId2"/>
          <a:stretch>
            <a:fillRect/>
          </a:stretch>
        </p:blipFill>
        <p:spPr>
          <a:xfrm>
            <a:off x="3438525" y="3657600"/>
            <a:ext cx="8753475" cy="3200400"/>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50</a:t>
            </a:fld>
            <a:endParaRPr lang="de-DE" dirty="0"/>
          </a:p>
        </p:txBody>
      </p:sp>
    </p:spTree>
    <p:extLst>
      <p:ext uri="{BB962C8B-B14F-4D97-AF65-F5344CB8AC3E}">
        <p14:creationId xmlns:p14="http://schemas.microsoft.com/office/powerpoint/2010/main" val="9429415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17026" y="437933"/>
            <a:ext cx="11181248" cy="664547"/>
          </a:xfrm>
        </p:spPr>
        <p:txBody>
          <a:bodyPr>
            <a:normAutofit/>
          </a:bodyPr>
          <a:lstStyle/>
          <a:p>
            <a:r>
              <a:rPr lang="de-DE" dirty="0"/>
              <a:t>Integration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622825" y="1102479"/>
            <a:ext cx="10379472" cy="5475301"/>
          </a:xfrm>
        </p:spPr>
        <p:txBody>
          <a:bodyPr>
            <a:normAutofit fontScale="92500" lnSpcReduction="20000"/>
          </a:bodyPr>
          <a:lstStyle/>
          <a:p>
            <a:pPr marL="274320" lvl="1" indent="0">
              <a:buNone/>
            </a:pPr>
            <a:r>
              <a:rPr lang="de-DE" sz="3200" b="1" dirty="0"/>
              <a:t>Remote </a:t>
            </a:r>
            <a:r>
              <a:rPr lang="de-DE" sz="3200" b="1" dirty="0" err="1"/>
              <a:t>Procedure</a:t>
            </a:r>
            <a:r>
              <a:rPr lang="de-DE" sz="3200" b="1" dirty="0"/>
              <a:t> Calls (RPC)</a:t>
            </a:r>
            <a:endParaRPr lang="de-DE" sz="2000" dirty="0"/>
          </a:p>
          <a:p>
            <a:pPr lvl="1"/>
            <a:r>
              <a:rPr lang="de-DE" sz="2400" dirty="0"/>
              <a:t>Ein Service ruft eine „Prozedur“ eines anderen Service auf.</a:t>
            </a:r>
          </a:p>
          <a:p>
            <a:pPr lvl="1"/>
            <a:r>
              <a:rPr lang="de-DE" sz="2400" dirty="0"/>
              <a:t>Verwendete Technologien:</a:t>
            </a:r>
          </a:p>
          <a:p>
            <a:pPr marL="731520" lvl="1" indent="-457200">
              <a:buFont typeface="+mj-lt"/>
              <a:buAutoNum type="arabicPeriod"/>
            </a:pPr>
            <a:r>
              <a:rPr lang="de-DE" sz="2400" dirty="0"/>
              <a:t>SOAP (Simple </a:t>
            </a:r>
            <a:r>
              <a:rPr lang="de-DE" sz="2400" dirty="0" err="1"/>
              <a:t>Object</a:t>
            </a:r>
            <a:r>
              <a:rPr lang="de-DE" sz="2400" dirty="0"/>
              <a:t> Access Protocol) (lose Kopplung)</a:t>
            </a:r>
          </a:p>
          <a:p>
            <a:pPr marL="731520" lvl="1" indent="-457200">
              <a:buFont typeface="+mj-lt"/>
              <a:buAutoNum type="arabicPeriod"/>
            </a:pPr>
            <a:r>
              <a:rPr lang="de-DE" sz="2400" dirty="0"/>
              <a:t>Java RMI (enge Kopplung, sehr gute Performance)</a:t>
            </a:r>
          </a:p>
          <a:p>
            <a:pPr marL="731520" lvl="1" indent="-457200">
              <a:buFont typeface="+mj-lt"/>
              <a:buAutoNum type="arabicPeriod"/>
            </a:pPr>
            <a:r>
              <a:rPr lang="de-DE" sz="2400" dirty="0" err="1"/>
              <a:t>Thrift</a:t>
            </a:r>
            <a:r>
              <a:rPr lang="de-DE" sz="2400" dirty="0"/>
              <a:t> (lose Kopplung)</a:t>
            </a:r>
          </a:p>
          <a:p>
            <a:pPr marL="731520" lvl="1" indent="-457200">
              <a:buFont typeface="+mj-lt"/>
              <a:buAutoNum type="arabicPeriod"/>
            </a:pPr>
            <a:r>
              <a:rPr lang="de-DE" sz="2400" dirty="0"/>
              <a:t>Protocol </a:t>
            </a:r>
            <a:r>
              <a:rPr lang="de-DE" sz="2400" dirty="0" err="1"/>
              <a:t>Buffers</a:t>
            </a:r>
            <a:r>
              <a:rPr lang="de-DE" sz="2400" dirty="0"/>
              <a:t> (lose Kopplung)</a:t>
            </a:r>
          </a:p>
          <a:p>
            <a:pPr marL="731520" lvl="1" indent="-457200">
              <a:buFont typeface="+mj-lt"/>
              <a:buAutoNum type="arabicPeriod"/>
            </a:pPr>
            <a:r>
              <a:rPr lang="de-DE" sz="2400" dirty="0"/>
              <a:t>…</a:t>
            </a:r>
          </a:p>
          <a:p>
            <a:pPr marL="731520" lvl="1" indent="-457200">
              <a:buFont typeface="+mj-lt"/>
              <a:buAutoNum type="arabicPeriod"/>
            </a:pPr>
            <a:endParaRPr lang="de-DE" sz="2400" dirty="0"/>
          </a:p>
          <a:p>
            <a:pPr lvl="1"/>
            <a:r>
              <a:rPr lang="de-DE" sz="2400" dirty="0"/>
              <a:t>Viele dieser Technologien sind stark gekapselt, sodass dem Entwickler oft nicht bewusst ist, dass er einen Remote Aufruf über das Netzwerk nutzt.</a:t>
            </a:r>
          </a:p>
          <a:p>
            <a:pPr lvl="1"/>
            <a:r>
              <a:rPr lang="de-DE" sz="2400" dirty="0"/>
              <a:t>Fast alle RPC Technologien besitzen eine formale Schnittstellenbeschreibung (z.B. WSDL bei SOAP), die automatisiert </a:t>
            </a:r>
            <a:r>
              <a:rPr lang="de-DE" sz="2400" dirty="0" err="1"/>
              <a:t>verarbeitbar</a:t>
            </a:r>
            <a:r>
              <a:rPr lang="de-DE" sz="2400" dirty="0"/>
              <a:t> ist</a:t>
            </a:r>
          </a:p>
          <a:p>
            <a:pPr marL="274320" lvl="1" indent="0">
              <a:buNone/>
            </a:pPr>
            <a:r>
              <a:rPr lang="de-DE" sz="2400" dirty="0"/>
              <a:t> </a:t>
            </a:r>
          </a:p>
        </p:txBody>
      </p:sp>
      <p:sp>
        <p:nvSpPr>
          <p:cNvPr id="6" name="Foliennummernplatzhalter 5"/>
          <p:cNvSpPr>
            <a:spLocks noGrp="1"/>
          </p:cNvSpPr>
          <p:nvPr>
            <p:ph type="sldNum" sz="quarter" idx="12"/>
          </p:nvPr>
        </p:nvSpPr>
        <p:spPr/>
        <p:txBody>
          <a:bodyPr/>
          <a:lstStyle/>
          <a:p>
            <a:fld id="{E31375A4-56A4-47D6-9801-1991572033F7}" type="slidenum">
              <a:rPr lang="de-DE" smtClean="0"/>
              <a:t>51</a:t>
            </a:fld>
            <a:endParaRPr lang="de-DE" dirty="0"/>
          </a:p>
        </p:txBody>
      </p:sp>
    </p:spTree>
    <p:extLst>
      <p:ext uri="{BB962C8B-B14F-4D97-AF65-F5344CB8AC3E}">
        <p14:creationId xmlns:p14="http://schemas.microsoft.com/office/powerpoint/2010/main" val="13777412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17026" y="437933"/>
            <a:ext cx="11181248" cy="664547"/>
          </a:xfrm>
        </p:spPr>
        <p:txBody>
          <a:bodyPr>
            <a:normAutofit/>
          </a:bodyPr>
          <a:lstStyle/>
          <a:p>
            <a:r>
              <a:rPr lang="de-DE" dirty="0"/>
              <a:t>Integration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622825" y="1102480"/>
            <a:ext cx="9601200" cy="4882684"/>
          </a:xfrm>
        </p:spPr>
        <p:txBody>
          <a:bodyPr>
            <a:normAutofit fontScale="85000" lnSpcReduction="20000"/>
          </a:bodyPr>
          <a:lstStyle/>
          <a:p>
            <a:pPr marL="274320" lvl="1" indent="0">
              <a:buNone/>
            </a:pPr>
            <a:r>
              <a:rPr lang="de-DE" sz="3200" b="1" dirty="0" err="1"/>
              <a:t>ReST</a:t>
            </a:r>
            <a:r>
              <a:rPr lang="de-DE" sz="3200" b="1" dirty="0"/>
              <a:t> (</a:t>
            </a:r>
            <a:r>
              <a:rPr lang="de-DE" sz="3200" b="1" dirty="0" err="1"/>
              <a:t>Representational</a:t>
            </a:r>
            <a:r>
              <a:rPr lang="de-DE" sz="3200" b="1" dirty="0"/>
              <a:t> State Transfer)</a:t>
            </a:r>
            <a:endParaRPr lang="de-DE" sz="2000" dirty="0"/>
          </a:p>
          <a:p>
            <a:pPr lvl="1"/>
            <a:r>
              <a:rPr lang="de-DE" sz="2200" dirty="0"/>
              <a:t>Verwendet in der Regel HTTP als Trägerprotokoll</a:t>
            </a:r>
          </a:p>
          <a:p>
            <a:pPr lvl="1"/>
            <a:r>
              <a:rPr lang="de-DE" sz="2200" dirty="0"/>
              <a:t>Die ehemals für statische Webservice definierten HTTP Methoden für das Speichern und Laden von HTML Seiten werden wieder in Ihrer ursprünglichen Semantik verwendet:</a:t>
            </a:r>
          </a:p>
          <a:p>
            <a:pPr lvl="2"/>
            <a:r>
              <a:rPr lang="de-DE" sz="2200" dirty="0"/>
              <a:t>GET – Hole Daten</a:t>
            </a:r>
          </a:p>
          <a:p>
            <a:pPr lvl="2"/>
            <a:r>
              <a:rPr lang="de-DE" sz="2200" dirty="0"/>
              <a:t>PUT – Speichere Daten (</a:t>
            </a:r>
            <a:r>
              <a:rPr lang="de-DE" sz="2200" dirty="0" err="1"/>
              <a:t>idempotent</a:t>
            </a:r>
            <a:r>
              <a:rPr lang="de-DE" sz="2200" dirty="0"/>
              <a:t>, entspricht einem Update)</a:t>
            </a:r>
          </a:p>
          <a:p>
            <a:pPr lvl="2"/>
            <a:r>
              <a:rPr lang="de-DE" sz="2200" dirty="0"/>
              <a:t>POST – Speichere Daten (neuer Datensatz wird angelegt)</a:t>
            </a:r>
          </a:p>
          <a:p>
            <a:pPr lvl="2"/>
            <a:r>
              <a:rPr lang="de-DE" sz="2200" dirty="0"/>
              <a:t>DELETE – Lösche Datensatz</a:t>
            </a:r>
          </a:p>
          <a:p>
            <a:pPr marL="277812" lvl="1" indent="0">
              <a:buNone/>
            </a:pPr>
            <a:r>
              <a:rPr lang="de-DE" sz="2200" dirty="0"/>
              <a:t>Die </a:t>
            </a:r>
            <a:r>
              <a:rPr lang="de-DE" sz="2200" dirty="0" err="1"/>
              <a:t>Addressierung</a:t>
            </a:r>
            <a:r>
              <a:rPr lang="de-DE" sz="2200" dirty="0"/>
              <a:t> des Datensatzes erfolgt über die HTTP URL.</a:t>
            </a:r>
          </a:p>
          <a:p>
            <a:pPr marL="277812" lvl="1" indent="0">
              <a:buNone/>
            </a:pPr>
            <a:r>
              <a:rPr lang="de-DE" sz="2200" dirty="0"/>
              <a:t>Beispiel: GET </a:t>
            </a:r>
            <a:r>
              <a:rPr lang="de-DE" sz="2200" dirty="0">
                <a:hlinkClick r:id="rId2"/>
              </a:rPr>
              <a:t>http://meinserver/kunden/123</a:t>
            </a:r>
            <a:r>
              <a:rPr lang="de-DE" sz="2200" dirty="0"/>
              <a:t> ... Lade Kunden mit </a:t>
            </a:r>
            <a:r>
              <a:rPr lang="de-DE" sz="2200" dirty="0" err="1"/>
              <a:t>id</a:t>
            </a:r>
            <a:r>
              <a:rPr lang="de-DE" sz="2200" dirty="0"/>
              <a:t> 123</a:t>
            </a:r>
          </a:p>
          <a:p>
            <a:pPr marL="277812" lvl="1" indent="0">
              <a:buNone/>
            </a:pPr>
            <a:r>
              <a:rPr lang="de-DE" sz="2200" dirty="0"/>
              <a:t>DELETE </a:t>
            </a:r>
            <a:r>
              <a:rPr lang="de-DE" sz="2200" dirty="0">
                <a:hlinkClick r:id="rId2"/>
              </a:rPr>
              <a:t>http://meinserver/kunden/123</a:t>
            </a:r>
            <a:r>
              <a:rPr lang="de-DE" sz="2200" dirty="0"/>
              <a:t> ... Lösche Kunden mit </a:t>
            </a:r>
            <a:r>
              <a:rPr lang="de-DE" sz="2200" dirty="0" err="1"/>
              <a:t>id</a:t>
            </a:r>
            <a:r>
              <a:rPr lang="de-DE" sz="2200" dirty="0"/>
              <a:t> 123</a:t>
            </a:r>
          </a:p>
          <a:p>
            <a:pPr marL="277812" lvl="1" indent="0">
              <a:buNone/>
            </a:pPr>
            <a:r>
              <a:rPr lang="de-DE" sz="2200" dirty="0"/>
              <a:t>GET http://meinserver/kunden … lade alle Kunden</a:t>
            </a:r>
          </a:p>
          <a:p>
            <a:pPr marL="277812" lvl="1" indent="0">
              <a:buNone/>
            </a:pPr>
            <a:endParaRPr lang="de-DE" sz="2000" dirty="0"/>
          </a:p>
          <a:p>
            <a:pPr marL="274320" lvl="1" indent="0">
              <a:buNone/>
            </a:pPr>
            <a:r>
              <a:rPr lang="de-DE" sz="2000" dirty="0"/>
              <a:t> </a:t>
            </a:r>
          </a:p>
        </p:txBody>
      </p:sp>
      <p:sp>
        <p:nvSpPr>
          <p:cNvPr id="6" name="Foliennummernplatzhalter 5"/>
          <p:cNvSpPr>
            <a:spLocks noGrp="1"/>
          </p:cNvSpPr>
          <p:nvPr>
            <p:ph type="sldNum" sz="quarter" idx="12"/>
          </p:nvPr>
        </p:nvSpPr>
        <p:spPr/>
        <p:txBody>
          <a:bodyPr/>
          <a:lstStyle/>
          <a:p>
            <a:fld id="{E31375A4-56A4-47D6-9801-1991572033F7}" type="slidenum">
              <a:rPr lang="de-DE" smtClean="0"/>
              <a:t>52</a:t>
            </a:fld>
            <a:endParaRPr lang="de-DE" dirty="0"/>
          </a:p>
        </p:txBody>
      </p:sp>
    </p:spTree>
    <p:extLst>
      <p:ext uri="{BB962C8B-B14F-4D97-AF65-F5344CB8AC3E}">
        <p14:creationId xmlns:p14="http://schemas.microsoft.com/office/powerpoint/2010/main" val="7932975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17026" y="437933"/>
            <a:ext cx="11181248" cy="664547"/>
          </a:xfrm>
        </p:spPr>
        <p:txBody>
          <a:bodyPr>
            <a:normAutofit/>
          </a:bodyPr>
          <a:lstStyle/>
          <a:p>
            <a:r>
              <a:rPr lang="de-DE" dirty="0"/>
              <a:t>Integration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622825" y="1102480"/>
            <a:ext cx="9601200" cy="4882684"/>
          </a:xfrm>
        </p:spPr>
        <p:txBody>
          <a:bodyPr>
            <a:normAutofit/>
          </a:bodyPr>
          <a:lstStyle/>
          <a:p>
            <a:pPr marL="274320" lvl="1" indent="0">
              <a:buNone/>
            </a:pPr>
            <a:r>
              <a:rPr lang="de-DE" sz="3200" b="1" dirty="0"/>
              <a:t>HATEOAS mit </a:t>
            </a:r>
            <a:r>
              <a:rPr lang="de-DE" sz="3200" b="1" dirty="0" err="1"/>
              <a:t>ReST</a:t>
            </a:r>
            <a:r>
              <a:rPr lang="de-DE" sz="3200" b="1" dirty="0"/>
              <a:t> – </a:t>
            </a:r>
            <a:br>
              <a:rPr lang="de-DE" sz="3200" b="1" dirty="0"/>
            </a:br>
            <a:r>
              <a:rPr lang="de-DE" sz="3200" b="1" dirty="0"/>
              <a:t>Hypermedia </a:t>
            </a:r>
            <a:r>
              <a:rPr lang="de-DE" sz="3200" b="1" dirty="0" err="1"/>
              <a:t>as</a:t>
            </a:r>
            <a:r>
              <a:rPr lang="de-DE" sz="3200" b="1" dirty="0"/>
              <a:t>  </a:t>
            </a:r>
            <a:r>
              <a:rPr lang="de-DE" sz="3200" b="1" dirty="0" err="1"/>
              <a:t>the</a:t>
            </a:r>
            <a:r>
              <a:rPr lang="de-DE" sz="3200" b="1" dirty="0"/>
              <a:t> Engine </a:t>
            </a:r>
            <a:r>
              <a:rPr lang="de-DE" sz="3200" b="1" dirty="0" err="1"/>
              <a:t>of</a:t>
            </a:r>
            <a:r>
              <a:rPr lang="de-DE" sz="3200" b="1" dirty="0"/>
              <a:t> </a:t>
            </a:r>
            <a:r>
              <a:rPr lang="de-DE" sz="3200" b="1" dirty="0" err="1"/>
              <a:t>Application</a:t>
            </a:r>
            <a:r>
              <a:rPr lang="de-DE" sz="3200" b="1" dirty="0"/>
              <a:t> State</a:t>
            </a:r>
            <a:endParaRPr lang="de-DE" sz="2000" dirty="0"/>
          </a:p>
          <a:p>
            <a:pPr marL="620712" lvl="1" indent="-342900"/>
            <a:r>
              <a:rPr lang="de-DE" sz="2000" dirty="0"/>
              <a:t>Hypermedia = Hypertext &amp; Multimedia (also unterschiedliche Inhalte)</a:t>
            </a:r>
          </a:p>
          <a:p>
            <a:pPr marL="620712" lvl="1" indent="-342900"/>
            <a:r>
              <a:rPr lang="de-DE" sz="2000" dirty="0"/>
              <a:t>Die Inhalte sind über Referenzen (Links) miteinander verknüpft.</a:t>
            </a:r>
          </a:p>
          <a:p>
            <a:pPr marL="620712" lvl="1" indent="-342900"/>
            <a:r>
              <a:rPr lang="de-DE" sz="2000" dirty="0" err="1"/>
              <a:t>Optimalerweise</a:t>
            </a:r>
            <a:r>
              <a:rPr lang="de-DE" sz="2000" dirty="0"/>
              <a:t> ist eine gesamte REST Ressource „</a:t>
            </a:r>
            <a:r>
              <a:rPr lang="de-DE" sz="2000" dirty="0" err="1"/>
              <a:t>self</a:t>
            </a:r>
            <a:r>
              <a:rPr lang="de-DE" sz="2000" dirty="0"/>
              <a:t> </a:t>
            </a:r>
            <a:r>
              <a:rPr lang="de-DE" sz="2000" dirty="0" err="1"/>
              <a:t>discoverable</a:t>
            </a:r>
            <a:r>
              <a:rPr lang="de-DE" sz="2000" dirty="0"/>
              <a:t>“ also etwa „selbst auffindbar“. Das bedeutet, dass man nur über die Kenntnis der Wurzel URL, die gesamten Daten über Referenzen erreichen kann.</a:t>
            </a:r>
          </a:p>
          <a:p>
            <a:pPr marL="274320" lvl="1" indent="0">
              <a:buNone/>
            </a:pPr>
            <a:r>
              <a:rPr lang="de-DE" sz="2000" dirty="0"/>
              <a:t> </a:t>
            </a:r>
          </a:p>
        </p:txBody>
      </p:sp>
      <p:sp>
        <p:nvSpPr>
          <p:cNvPr id="6" name="Foliennummernplatzhalter 5"/>
          <p:cNvSpPr>
            <a:spLocks noGrp="1"/>
          </p:cNvSpPr>
          <p:nvPr>
            <p:ph type="sldNum" sz="quarter" idx="12"/>
          </p:nvPr>
        </p:nvSpPr>
        <p:spPr/>
        <p:txBody>
          <a:bodyPr/>
          <a:lstStyle/>
          <a:p>
            <a:fld id="{E31375A4-56A4-47D6-9801-1991572033F7}" type="slidenum">
              <a:rPr lang="de-DE" smtClean="0"/>
              <a:t>53</a:t>
            </a:fld>
            <a:endParaRPr lang="de-DE" dirty="0"/>
          </a:p>
        </p:txBody>
      </p:sp>
    </p:spTree>
    <p:extLst>
      <p:ext uri="{BB962C8B-B14F-4D97-AF65-F5344CB8AC3E}">
        <p14:creationId xmlns:p14="http://schemas.microsoft.com/office/powerpoint/2010/main" val="27964938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0" y="0"/>
            <a:ext cx="11181248" cy="664547"/>
          </a:xfrm>
        </p:spPr>
        <p:txBody>
          <a:bodyPr>
            <a:normAutofit/>
          </a:bodyPr>
          <a:lstStyle/>
          <a:p>
            <a:r>
              <a:rPr lang="de-DE" dirty="0"/>
              <a:t>Integration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431096" y="664547"/>
            <a:ext cx="9601200" cy="4882684"/>
          </a:xfrm>
        </p:spPr>
        <p:txBody>
          <a:bodyPr>
            <a:normAutofit/>
          </a:bodyPr>
          <a:lstStyle/>
          <a:p>
            <a:pPr marL="274320" lvl="1" indent="0">
              <a:buNone/>
            </a:pPr>
            <a:r>
              <a:rPr lang="de-DE" sz="3200" b="1" dirty="0"/>
              <a:t>HATEOAS – Beispiel</a:t>
            </a:r>
          </a:p>
          <a:p>
            <a:pPr marL="274320" lvl="1" indent="0">
              <a:buNone/>
            </a:pPr>
            <a:endParaRPr lang="de-DE" sz="2000" dirty="0"/>
          </a:p>
        </p:txBody>
      </p:sp>
      <p:pic>
        <p:nvPicPr>
          <p:cNvPr id="5" name="Grafik 4"/>
          <p:cNvPicPr>
            <a:picLocks noChangeAspect="1"/>
          </p:cNvPicPr>
          <p:nvPr/>
        </p:nvPicPr>
        <p:blipFill>
          <a:blip r:embed="rId2"/>
          <a:stretch>
            <a:fillRect/>
          </a:stretch>
        </p:blipFill>
        <p:spPr>
          <a:xfrm>
            <a:off x="5030123" y="0"/>
            <a:ext cx="7692819" cy="6858000"/>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54</a:t>
            </a:fld>
            <a:endParaRPr lang="de-DE" dirty="0"/>
          </a:p>
        </p:txBody>
      </p:sp>
    </p:spTree>
    <p:extLst>
      <p:ext uri="{BB962C8B-B14F-4D97-AF65-F5344CB8AC3E}">
        <p14:creationId xmlns:p14="http://schemas.microsoft.com/office/powerpoint/2010/main" val="30051865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17026" y="437933"/>
            <a:ext cx="11181248" cy="664547"/>
          </a:xfrm>
        </p:spPr>
        <p:txBody>
          <a:bodyPr>
            <a:normAutofit/>
          </a:bodyPr>
          <a:lstStyle/>
          <a:p>
            <a:r>
              <a:rPr lang="de-DE" dirty="0"/>
              <a:t>Integration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622825" y="1102480"/>
            <a:ext cx="9601200" cy="4882684"/>
          </a:xfrm>
        </p:spPr>
        <p:txBody>
          <a:bodyPr>
            <a:normAutofit/>
          </a:bodyPr>
          <a:lstStyle/>
          <a:p>
            <a:pPr marL="274320" lvl="1" indent="0">
              <a:buNone/>
            </a:pPr>
            <a:r>
              <a:rPr lang="de-DE" sz="3200" b="1" dirty="0"/>
              <a:t>Datenstrukturen mit </a:t>
            </a:r>
            <a:r>
              <a:rPr lang="de-DE" sz="3200" b="1" dirty="0" err="1"/>
              <a:t>ReST</a:t>
            </a:r>
            <a:endParaRPr lang="de-DE" sz="2000" dirty="0"/>
          </a:p>
          <a:p>
            <a:pPr marL="620712" lvl="1" indent="-342900"/>
            <a:r>
              <a:rPr lang="de-DE" sz="2000" dirty="0"/>
              <a:t>Der </a:t>
            </a:r>
            <a:r>
              <a:rPr lang="de-DE" sz="2000" dirty="0" err="1"/>
              <a:t>ReST</a:t>
            </a:r>
            <a:r>
              <a:rPr lang="de-DE" sz="2000" dirty="0"/>
              <a:t> Ansatz gibt nicht vor, welches Format die Daten haben.</a:t>
            </a:r>
          </a:p>
          <a:p>
            <a:pPr marL="620712" lvl="1" indent="-342900"/>
            <a:r>
              <a:rPr lang="de-DE" sz="2000" dirty="0"/>
              <a:t>Der Request kann auch Information beinhalten, welches Format vom Client unterstützt wird.</a:t>
            </a:r>
          </a:p>
          <a:p>
            <a:pPr marL="620712" lvl="1" indent="-342900"/>
            <a:r>
              <a:rPr lang="de-DE" sz="2000" dirty="0"/>
              <a:t>Gebräuchlich sind:</a:t>
            </a:r>
          </a:p>
          <a:p>
            <a:pPr marL="849312" lvl="2" indent="-342900"/>
            <a:r>
              <a:rPr lang="de-DE" sz="2000" dirty="0"/>
              <a:t>JSON – JavaScript </a:t>
            </a:r>
            <a:r>
              <a:rPr lang="de-DE" sz="2000" dirty="0" err="1"/>
              <a:t>Object</a:t>
            </a:r>
            <a:r>
              <a:rPr lang="de-DE" sz="2000" dirty="0"/>
              <a:t> Notation</a:t>
            </a:r>
          </a:p>
          <a:p>
            <a:pPr marL="849312" lvl="2" indent="-342900"/>
            <a:r>
              <a:rPr lang="de-DE" sz="2000" dirty="0"/>
              <a:t>XML – </a:t>
            </a:r>
            <a:r>
              <a:rPr lang="de-DE" sz="2000" dirty="0" err="1"/>
              <a:t>eXtensible</a:t>
            </a:r>
            <a:r>
              <a:rPr lang="de-DE" sz="2000" dirty="0"/>
              <a:t> Markup Language</a:t>
            </a:r>
          </a:p>
          <a:p>
            <a:pPr marL="274320" lvl="1" indent="0">
              <a:buNone/>
            </a:pPr>
            <a:r>
              <a:rPr lang="de-DE" sz="2000" dirty="0"/>
              <a:t> </a:t>
            </a:r>
          </a:p>
        </p:txBody>
      </p:sp>
      <p:sp>
        <p:nvSpPr>
          <p:cNvPr id="6" name="Foliennummernplatzhalter 5"/>
          <p:cNvSpPr>
            <a:spLocks noGrp="1"/>
          </p:cNvSpPr>
          <p:nvPr>
            <p:ph type="sldNum" sz="quarter" idx="12"/>
          </p:nvPr>
        </p:nvSpPr>
        <p:spPr/>
        <p:txBody>
          <a:bodyPr/>
          <a:lstStyle/>
          <a:p>
            <a:fld id="{E31375A4-56A4-47D6-9801-1991572033F7}" type="slidenum">
              <a:rPr lang="de-DE" smtClean="0"/>
              <a:t>55</a:t>
            </a:fld>
            <a:endParaRPr lang="de-DE" dirty="0"/>
          </a:p>
        </p:txBody>
      </p:sp>
    </p:spTree>
    <p:extLst>
      <p:ext uri="{BB962C8B-B14F-4D97-AF65-F5344CB8AC3E}">
        <p14:creationId xmlns:p14="http://schemas.microsoft.com/office/powerpoint/2010/main" val="14806505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17026" y="437933"/>
            <a:ext cx="11181248" cy="664547"/>
          </a:xfrm>
        </p:spPr>
        <p:txBody>
          <a:bodyPr>
            <a:normAutofit/>
          </a:bodyPr>
          <a:lstStyle/>
          <a:p>
            <a:r>
              <a:rPr lang="de-DE" dirty="0"/>
              <a:t>Integration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622825" y="1102480"/>
            <a:ext cx="9601200" cy="593585"/>
          </a:xfrm>
        </p:spPr>
        <p:txBody>
          <a:bodyPr>
            <a:normAutofit/>
          </a:bodyPr>
          <a:lstStyle/>
          <a:p>
            <a:pPr marL="274320" lvl="1" indent="0">
              <a:buNone/>
            </a:pPr>
            <a:r>
              <a:rPr lang="de-DE" sz="3200" b="1" dirty="0"/>
              <a:t>Datenstrukturen mit </a:t>
            </a:r>
            <a:r>
              <a:rPr lang="de-DE" sz="3200" b="1" dirty="0" err="1"/>
              <a:t>ReST</a:t>
            </a:r>
            <a:r>
              <a:rPr lang="de-DE" sz="2000" dirty="0"/>
              <a:t> </a:t>
            </a:r>
          </a:p>
        </p:txBody>
      </p:sp>
      <p:sp>
        <p:nvSpPr>
          <p:cNvPr id="4" name="Textfeld 3"/>
          <p:cNvSpPr txBox="1"/>
          <p:nvPr/>
        </p:nvSpPr>
        <p:spPr>
          <a:xfrm>
            <a:off x="387094" y="2066266"/>
            <a:ext cx="5544562" cy="3139321"/>
          </a:xfrm>
          <a:prstGeom prst="rect">
            <a:avLst/>
          </a:prstGeom>
          <a:noFill/>
        </p:spPr>
        <p:txBody>
          <a:bodyPr wrap="square" rtlCol="0">
            <a:spAutoFit/>
          </a:bodyPr>
          <a:lstStyle/>
          <a:p>
            <a:r>
              <a:rPr lang="de-AT" dirty="0">
                <a:latin typeface="Courier New" panose="02070309020205020404" pitchFamily="49" charset="0"/>
                <a:cs typeface="Courier New" panose="02070309020205020404" pitchFamily="49" charset="0"/>
              </a:rPr>
              <a:t>&lt;</a:t>
            </a:r>
            <a:r>
              <a:rPr lang="de-AT" dirty="0" err="1">
                <a:latin typeface="Courier New" panose="02070309020205020404" pitchFamily="49" charset="0"/>
                <a:cs typeface="Courier New" panose="02070309020205020404" pitchFamily="49" charset="0"/>
              </a:rPr>
              <a:t>kunde</a:t>
            </a:r>
            <a:r>
              <a:rPr lang="de-AT" dirty="0">
                <a:latin typeface="Courier New" panose="02070309020205020404" pitchFamily="49" charset="0"/>
                <a:cs typeface="Courier New" panose="02070309020205020404" pitchFamily="49" charset="0"/>
              </a:rPr>
              <a:t> </a:t>
            </a:r>
            <a:r>
              <a:rPr lang="de-AT" dirty="0" err="1">
                <a:latin typeface="Courier New" panose="02070309020205020404" pitchFamily="49" charset="0"/>
                <a:cs typeface="Courier New" panose="02070309020205020404" pitchFamily="49" charset="0"/>
              </a:rPr>
              <a:t>id</a:t>
            </a:r>
            <a:r>
              <a:rPr lang="de-AT" dirty="0">
                <a:latin typeface="Courier New" panose="02070309020205020404" pitchFamily="49" charset="0"/>
                <a:cs typeface="Courier New" panose="02070309020205020404" pitchFamily="49" charset="0"/>
              </a:rPr>
              <a:t>=“5“&gt;</a:t>
            </a:r>
          </a:p>
          <a:p>
            <a:r>
              <a:rPr lang="de-AT" dirty="0">
                <a:latin typeface="Courier New" panose="02070309020205020404" pitchFamily="49" charset="0"/>
                <a:cs typeface="Courier New" panose="02070309020205020404" pitchFamily="49" charset="0"/>
              </a:rPr>
              <a:t>	&lt;</a:t>
            </a:r>
            <a:r>
              <a:rPr lang="de-AT" dirty="0" err="1">
                <a:latin typeface="Courier New" panose="02070309020205020404" pitchFamily="49" charset="0"/>
                <a:cs typeface="Courier New" panose="02070309020205020404" pitchFamily="49" charset="0"/>
              </a:rPr>
              <a:t>name</a:t>
            </a:r>
            <a:r>
              <a:rPr lang="de-AT" dirty="0">
                <a:latin typeface="Courier New" panose="02070309020205020404" pitchFamily="49" charset="0"/>
                <a:cs typeface="Courier New" panose="02070309020205020404" pitchFamily="49" charset="0"/>
              </a:rPr>
              <a:t>&gt;</a:t>
            </a:r>
            <a:r>
              <a:rPr lang="de-AT" dirty="0" err="1">
                <a:latin typeface="Courier New" panose="02070309020205020404" pitchFamily="49" charset="0"/>
                <a:cs typeface="Courier New" panose="02070309020205020404" pitchFamily="49" charset="0"/>
              </a:rPr>
              <a:t>Schaffler</a:t>
            </a:r>
            <a:r>
              <a:rPr lang="de-AT" dirty="0">
                <a:latin typeface="Courier New" panose="02070309020205020404" pitchFamily="49" charset="0"/>
                <a:cs typeface="Courier New" panose="02070309020205020404" pitchFamily="49" charset="0"/>
              </a:rPr>
              <a:t>&lt;/</a:t>
            </a:r>
            <a:r>
              <a:rPr lang="de-AT" dirty="0" err="1">
                <a:latin typeface="Courier New" panose="02070309020205020404" pitchFamily="49" charset="0"/>
                <a:cs typeface="Courier New" panose="02070309020205020404" pitchFamily="49" charset="0"/>
              </a:rPr>
              <a:t>name</a:t>
            </a:r>
            <a:r>
              <a:rPr lang="de-AT" dirty="0">
                <a:latin typeface="Courier New" panose="02070309020205020404" pitchFamily="49" charset="0"/>
                <a:cs typeface="Courier New" panose="02070309020205020404" pitchFamily="49" charset="0"/>
              </a:rPr>
              <a:t>&gt;</a:t>
            </a:r>
          </a:p>
          <a:p>
            <a:r>
              <a:rPr lang="de-AT" dirty="0">
                <a:latin typeface="Courier New" panose="02070309020205020404" pitchFamily="49" charset="0"/>
                <a:cs typeface="Courier New" panose="02070309020205020404" pitchFamily="49" charset="0"/>
              </a:rPr>
              <a:t>	&lt;</a:t>
            </a:r>
            <a:r>
              <a:rPr lang="de-AT" dirty="0" err="1">
                <a:latin typeface="Courier New" panose="02070309020205020404" pitchFamily="49" charset="0"/>
                <a:cs typeface="Courier New" panose="02070309020205020404" pitchFamily="49" charset="0"/>
              </a:rPr>
              <a:t>vorname</a:t>
            </a:r>
            <a:r>
              <a:rPr lang="de-AT" dirty="0">
                <a:latin typeface="Courier New" panose="02070309020205020404" pitchFamily="49" charset="0"/>
                <a:cs typeface="Courier New" panose="02070309020205020404" pitchFamily="49" charset="0"/>
              </a:rPr>
              <a:t>&gt;Michael&lt;/</a:t>
            </a:r>
            <a:r>
              <a:rPr lang="de-AT" dirty="0" err="1">
                <a:latin typeface="Courier New" panose="02070309020205020404" pitchFamily="49" charset="0"/>
                <a:cs typeface="Courier New" panose="02070309020205020404" pitchFamily="49" charset="0"/>
              </a:rPr>
              <a:t>vorname</a:t>
            </a:r>
            <a:r>
              <a:rPr lang="de-AT" dirty="0">
                <a:latin typeface="Courier New" panose="02070309020205020404" pitchFamily="49" charset="0"/>
                <a:cs typeface="Courier New" panose="02070309020205020404" pitchFamily="49" charset="0"/>
              </a:rPr>
              <a:t>&gt;</a:t>
            </a:r>
          </a:p>
          <a:p>
            <a:r>
              <a:rPr lang="de-AT" dirty="0">
                <a:latin typeface="Courier New" panose="02070309020205020404" pitchFamily="49" charset="0"/>
                <a:cs typeface="Courier New" panose="02070309020205020404" pitchFamily="49" charset="0"/>
              </a:rPr>
              <a:t>	&lt;</a:t>
            </a:r>
            <a:r>
              <a:rPr lang="de-AT" dirty="0" err="1">
                <a:latin typeface="Courier New" panose="02070309020205020404" pitchFamily="49" charset="0"/>
                <a:cs typeface="Courier New" panose="02070309020205020404" pitchFamily="49" charset="0"/>
              </a:rPr>
              <a:t>adresse</a:t>
            </a:r>
            <a:r>
              <a:rPr lang="de-AT" dirty="0">
                <a:latin typeface="Courier New" panose="02070309020205020404" pitchFamily="49" charset="0"/>
                <a:cs typeface="Courier New" panose="02070309020205020404" pitchFamily="49" charset="0"/>
              </a:rPr>
              <a:t>&gt;</a:t>
            </a:r>
          </a:p>
          <a:p>
            <a:r>
              <a:rPr lang="de-AT" dirty="0">
                <a:latin typeface="Courier New" panose="02070309020205020404" pitchFamily="49" charset="0"/>
                <a:cs typeface="Courier New" panose="02070309020205020404" pitchFamily="49" charset="0"/>
              </a:rPr>
              <a:t>		&lt;</a:t>
            </a:r>
            <a:r>
              <a:rPr lang="de-AT" dirty="0" err="1">
                <a:latin typeface="Courier New" panose="02070309020205020404" pitchFamily="49" charset="0"/>
                <a:cs typeface="Courier New" panose="02070309020205020404" pitchFamily="49" charset="0"/>
              </a:rPr>
              <a:t>strasse</a:t>
            </a:r>
            <a:r>
              <a:rPr lang="de-AT" dirty="0">
                <a:latin typeface="Courier New" panose="02070309020205020404" pitchFamily="49" charset="0"/>
                <a:cs typeface="Courier New" panose="02070309020205020404" pitchFamily="49" charset="0"/>
              </a:rPr>
              <a:t>&gt;</a:t>
            </a:r>
          </a:p>
          <a:p>
            <a:r>
              <a:rPr lang="de-AT" dirty="0">
                <a:latin typeface="Courier New" panose="02070309020205020404" pitchFamily="49" charset="0"/>
                <a:cs typeface="Courier New" panose="02070309020205020404" pitchFamily="49" charset="0"/>
              </a:rPr>
              <a:t>			Heidestraße 30</a:t>
            </a:r>
          </a:p>
          <a:p>
            <a:r>
              <a:rPr lang="de-AT" dirty="0">
                <a:latin typeface="Courier New" panose="02070309020205020404" pitchFamily="49" charset="0"/>
                <a:cs typeface="Courier New" panose="02070309020205020404" pitchFamily="49" charset="0"/>
              </a:rPr>
              <a:t>		&lt;/</a:t>
            </a:r>
            <a:r>
              <a:rPr lang="de-AT" dirty="0" err="1">
                <a:latin typeface="Courier New" panose="02070309020205020404" pitchFamily="49" charset="0"/>
                <a:cs typeface="Courier New" panose="02070309020205020404" pitchFamily="49" charset="0"/>
              </a:rPr>
              <a:t>strasse</a:t>
            </a:r>
            <a:r>
              <a:rPr lang="de-AT" dirty="0">
                <a:latin typeface="Courier New" panose="02070309020205020404" pitchFamily="49" charset="0"/>
                <a:cs typeface="Courier New" panose="02070309020205020404" pitchFamily="49" charset="0"/>
              </a:rPr>
              <a:t>&gt;</a:t>
            </a:r>
          </a:p>
          <a:p>
            <a:r>
              <a:rPr lang="de-AT" dirty="0">
                <a:latin typeface="Courier New" panose="02070309020205020404" pitchFamily="49" charset="0"/>
                <a:cs typeface="Courier New" panose="02070309020205020404" pitchFamily="49" charset="0"/>
              </a:rPr>
              <a:t>		&lt;</a:t>
            </a:r>
            <a:r>
              <a:rPr lang="de-AT" dirty="0" err="1">
                <a:latin typeface="Courier New" panose="02070309020205020404" pitchFamily="49" charset="0"/>
                <a:cs typeface="Courier New" panose="02070309020205020404" pitchFamily="49" charset="0"/>
              </a:rPr>
              <a:t>plz</a:t>
            </a:r>
            <a:r>
              <a:rPr lang="de-AT" dirty="0">
                <a:latin typeface="Courier New" panose="02070309020205020404" pitchFamily="49" charset="0"/>
                <a:cs typeface="Courier New" panose="02070309020205020404" pitchFamily="49" charset="0"/>
              </a:rPr>
              <a:t>&gt;1140&lt;/</a:t>
            </a:r>
            <a:r>
              <a:rPr lang="de-AT" dirty="0" err="1">
                <a:latin typeface="Courier New" panose="02070309020205020404" pitchFamily="49" charset="0"/>
                <a:cs typeface="Courier New" panose="02070309020205020404" pitchFamily="49" charset="0"/>
              </a:rPr>
              <a:t>plz</a:t>
            </a:r>
            <a:r>
              <a:rPr lang="de-AT" dirty="0">
                <a:latin typeface="Courier New" panose="02070309020205020404" pitchFamily="49" charset="0"/>
                <a:cs typeface="Courier New" panose="02070309020205020404" pitchFamily="49" charset="0"/>
              </a:rPr>
              <a:t>&gt;</a:t>
            </a:r>
          </a:p>
          <a:p>
            <a:r>
              <a:rPr lang="de-AT" dirty="0">
                <a:latin typeface="Courier New" panose="02070309020205020404" pitchFamily="49" charset="0"/>
                <a:cs typeface="Courier New" panose="02070309020205020404" pitchFamily="49" charset="0"/>
              </a:rPr>
              <a:t>		&lt;</a:t>
            </a:r>
            <a:r>
              <a:rPr lang="de-AT" dirty="0" err="1">
                <a:latin typeface="Courier New" panose="02070309020205020404" pitchFamily="49" charset="0"/>
                <a:cs typeface="Courier New" panose="02070309020205020404" pitchFamily="49" charset="0"/>
              </a:rPr>
              <a:t>ort</a:t>
            </a:r>
            <a:r>
              <a:rPr lang="de-AT" dirty="0">
                <a:latin typeface="Courier New" panose="02070309020205020404" pitchFamily="49" charset="0"/>
                <a:cs typeface="Courier New" panose="02070309020205020404" pitchFamily="49" charset="0"/>
              </a:rPr>
              <a:t>&gt;Wien&lt;/</a:t>
            </a:r>
            <a:r>
              <a:rPr lang="de-AT" dirty="0" err="1">
                <a:latin typeface="Courier New" panose="02070309020205020404" pitchFamily="49" charset="0"/>
                <a:cs typeface="Courier New" panose="02070309020205020404" pitchFamily="49" charset="0"/>
              </a:rPr>
              <a:t>ort</a:t>
            </a:r>
            <a:r>
              <a:rPr lang="de-AT" dirty="0">
                <a:latin typeface="Courier New" panose="02070309020205020404" pitchFamily="49" charset="0"/>
                <a:cs typeface="Courier New" panose="02070309020205020404" pitchFamily="49" charset="0"/>
              </a:rPr>
              <a:t>&gt;</a:t>
            </a:r>
          </a:p>
          <a:p>
            <a:r>
              <a:rPr lang="de-AT" dirty="0">
                <a:latin typeface="Courier New" panose="02070309020205020404" pitchFamily="49" charset="0"/>
                <a:cs typeface="Courier New" panose="02070309020205020404" pitchFamily="49" charset="0"/>
              </a:rPr>
              <a:t>	&lt;/</a:t>
            </a:r>
            <a:r>
              <a:rPr lang="de-AT" dirty="0" err="1">
                <a:latin typeface="Courier New" panose="02070309020205020404" pitchFamily="49" charset="0"/>
                <a:cs typeface="Courier New" panose="02070309020205020404" pitchFamily="49" charset="0"/>
              </a:rPr>
              <a:t>adresse</a:t>
            </a:r>
            <a:r>
              <a:rPr lang="de-AT" dirty="0">
                <a:latin typeface="Courier New" panose="02070309020205020404" pitchFamily="49" charset="0"/>
                <a:cs typeface="Courier New" panose="02070309020205020404" pitchFamily="49" charset="0"/>
              </a:rPr>
              <a:t>&gt;</a:t>
            </a:r>
          </a:p>
          <a:p>
            <a:r>
              <a:rPr lang="de-AT" dirty="0">
                <a:latin typeface="Courier New" panose="02070309020205020404" pitchFamily="49" charset="0"/>
                <a:cs typeface="Courier New" panose="02070309020205020404" pitchFamily="49" charset="0"/>
              </a:rPr>
              <a:t>&lt;/</a:t>
            </a:r>
            <a:r>
              <a:rPr lang="de-AT" dirty="0" err="1">
                <a:latin typeface="Courier New" panose="02070309020205020404" pitchFamily="49" charset="0"/>
                <a:cs typeface="Courier New" panose="02070309020205020404" pitchFamily="49" charset="0"/>
              </a:rPr>
              <a:t>kunde</a:t>
            </a:r>
            <a:r>
              <a:rPr lang="de-AT" dirty="0">
                <a:latin typeface="Courier New" panose="02070309020205020404" pitchFamily="49" charset="0"/>
                <a:cs typeface="Courier New" panose="02070309020205020404" pitchFamily="49" charset="0"/>
              </a:rPr>
              <a:t>&gt;</a:t>
            </a:r>
            <a:endParaRPr lang="en-GB" dirty="0">
              <a:latin typeface="Courier New" panose="02070309020205020404" pitchFamily="49" charset="0"/>
              <a:cs typeface="Courier New" panose="02070309020205020404" pitchFamily="49" charset="0"/>
            </a:endParaRPr>
          </a:p>
        </p:txBody>
      </p:sp>
      <p:sp>
        <p:nvSpPr>
          <p:cNvPr id="5" name="Textfeld 4"/>
          <p:cNvSpPr txBox="1"/>
          <p:nvPr/>
        </p:nvSpPr>
        <p:spPr>
          <a:xfrm>
            <a:off x="5931656" y="2098544"/>
            <a:ext cx="5766618" cy="3139321"/>
          </a:xfrm>
          <a:prstGeom prst="rect">
            <a:avLst/>
          </a:prstGeom>
          <a:noFill/>
        </p:spPr>
        <p:txBody>
          <a:bodyPr wrap="square" rtlCol="0">
            <a:spAutoFit/>
          </a:bodyPr>
          <a:lstStyle/>
          <a:p>
            <a:r>
              <a:rPr lang="de-AT" dirty="0">
                <a:latin typeface="Courier New" panose="02070309020205020404" pitchFamily="49" charset="0"/>
                <a:cs typeface="Courier New" panose="02070309020205020404" pitchFamily="49" charset="0"/>
              </a:rPr>
              <a:t>{	</a:t>
            </a:r>
          </a:p>
          <a:p>
            <a:r>
              <a:rPr lang="de-AT" dirty="0">
                <a:latin typeface="Courier New" panose="02070309020205020404" pitchFamily="49" charset="0"/>
                <a:cs typeface="Courier New" panose="02070309020205020404" pitchFamily="49" charset="0"/>
              </a:rPr>
              <a:t>	“id“:“5“, </a:t>
            </a:r>
          </a:p>
          <a:p>
            <a:r>
              <a:rPr lang="de-AT" dirty="0">
                <a:latin typeface="Courier New" panose="02070309020205020404" pitchFamily="49" charset="0"/>
                <a:cs typeface="Courier New" panose="02070309020205020404" pitchFamily="49" charset="0"/>
              </a:rPr>
              <a:t>	“</a:t>
            </a:r>
            <a:r>
              <a:rPr lang="de-AT" dirty="0" err="1">
                <a:latin typeface="Courier New" panose="02070309020205020404" pitchFamily="49" charset="0"/>
                <a:cs typeface="Courier New" panose="02070309020205020404" pitchFamily="49" charset="0"/>
              </a:rPr>
              <a:t>name</a:t>
            </a:r>
            <a:r>
              <a:rPr lang="de-AT" dirty="0">
                <a:latin typeface="Courier New" panose="02070309020205020404" pitchFamily="49" charset="0"/>
                <a:cs typeface="Courier New" panose="02070309020205020404" pitchFamily="49" charset="0"/>
              </a:rPr>
              <a:t>“:“</a:t>
            </a:r>
            <a:r>
              <a:rPr lang="de-AT" dirty="0" err="1">
                <a:latin typeface="Courier New" panose="02070309020205020404" pitchFamily="49" charset="0"/>
                <a:cs typeface="Courier New" panose="02070309020205020404" pitchFamily="49" charset="0"/>
              </a:rPr>
              <a:t>Schaffler</a:t>
            </a:r>
            <a:r>
              <a:rPr lang="de-AT" dirty="0">
                <a:latin typeface="Courier New" panose="02070309020205020404" pitchFamily="49" charset="0"/>
                <a:cs typeface="Courier New" panose="02070309020205020404" pitchFamily="49" charset="0"/>
              </a:rPr>
              <a:t>“, </a:t>
            </a:r>
          </a:p>
          <a:p>
            <a:r>
              <a:rPr lang="de-AT" dirty="0">
                <a:latin typeface="Courier New" panose="02070309020205020404" pitchFamily="49" charset="0"/>
                <a:cs typeface="Courier New" panose="02070309020205020404" pitchFamily="49" charset="0"/>
              </a:rPr>
              <a:t>	“</a:t>
            </a:r>
            <a:r>
              <a:rPr lang="de-AT" dirty="0" err="1">
                <a:latin typeface="Courier New" panose="02070309020205020404" pitchFamily="49" charset="0"/>
                <a:cs typeface="Courier New" panose="02070309020205020404" pitchFamily="49" charset="0"/>
              </a:rPr>
              <a:t>vorname</a:t>
            </a:r>
            <a:r>
              <a:rPr lang="de-AT" dirty="0">
                <a:latin typeface="Courier New" panose="02070309020205020404" pitchFamily="49" charset="0"/>
                <a:cs typeface="Courier New" panose="02070309020205020404" pitchFamily="49" charset="0"/>
              </a:rPr>
              <a:t>“:“Michael“,</a:t>
            </a:r>
          </a:p>
          <a:p>
            <a:r>
              <a:rPr lang="de-AT" dirty="0">
                <a:latin typeface="Courier New" panose="02070309020205020404" pitchFamily="49" charset="0"/>
                <a:cs typeface="Courier New" panose="02070309020205020404" pitchFamily="49" charset="0"/>
              </a:rPr>
              <a:t>	“</a:t>
            </a:r>
            <a:r>
              <a:rPr lang="de-AT" dirty="0" err="1">
                <a:latin typeface="Courier New" panose="02070309020205020404" pitchFamily="49" charset="0"/>
                <a:cs typeface="Courier New" panose="02070309020205020404" pitchFamily="49" charset="0"/>
              </a:rPr>
              <a:t>adresse</a:t>
            </a:r>
            <a:r>
              <a:rPr lang="de-AT" dirty="0">
                <a:latin typeface="Courier New" panose="02070309020205020404" pitchFamily="49" charset="0"/>
                <a:cs typeface="Courier New" panose="02070309020205020404" pitchFamily="49" charset="0"/>
              </a:rPr>
              <a:t>“:</a:t>
            </a:r>
          </a:p>
          <a:p>
            <a:r>
              <a:rPr lang="de-AT" dirty="0">
                <a:latin typeface="Courier New" panose="02070309020205020404" pitchFamily="49" charset="0"/>
                <a:cs typeface="Courier New" panose="02070309020205020404" pitchFamily="49" charset="0"/>
              </a:rPr>
              <a:t>	{</a:t>
            </a:r>
          </a:p>
          <a:p>
            <a:r>
              <a:rPr lang="de-AT" dirty="0">
                <a:latin typeface="Courier New" panose="02070309020205020404" pitchFamily="49" charset="0"/>
                <a:cs typeface="Courier New" panose="02070309020205020404" pitchFamily="49" charset="0"/>
              </a:rPr>
              <a:t>		“</a:t>
            </a:r>
            <a:r>
              <a:rPr lang="de-AT" dirty="0" err="1">
                <a:latin typeface="Courier New" panose="02070309020205020404" pitchFamily="49" charset="0"/>
                <a:cs typeface="Courier New" panose="02070309020205020404" pitchFamily="49" charset="0"/>
              </a:rPr>
              <a:t>strasse</a:t>
            </a:r>
            <a:r>
              <a:rPr lang="de-AT" dirty="0">
                <a:latin typeface="Courier New" panose="02070309020205020404" pitchFamily="49" charset="0"/>
                <a:cs typeface="Courier New" panose="02070309020205020404" pitchFamily="49" charset="0"/>
              </a:rPr>
              <a:t>“:“Heidestraße 30“,</a:t>
            </a:r>
          </a:p>
          <a:p>
            <a:r>
              <a:rPr lang="de-AT" dirty="0">
                <a:latin typeface="Courier New" panose="02070309020205020404" pitchFamily="49" charset="0"/>
                <a:cs typeface="Courier New" panose="02070309020205020404" pitchFamily="49" charset="0"/>
              </a:rPr>
              <a:t>		“plz“:“1140“,</a:t>
            </a:r>
          </a:p>
          <a:p>
            <a:r>
              <a:rPr lang="de-AT" dirty="0">
                <a:latin typeface="Courier New" panose="02070309020205020404" pitchFamily="49" charset="0"/>
                <a:cs typeface="Courier New" panose="02070309020205020404" pitchFamily="49" charset="0"/>
              </a:rPr>
              <a:t>		“</a:t>
            </a:r>
            <a:r>
              <a:rPr lang="de-AT" dirty="0" err="1">
                <a:latin typeface="Courier New" panose="02070309020205020404" pitchFamily="49" charset="0"/>
                <a:cs typeface="Courier New" panose="02070309020205020404" pitchFamily="49" charset="0"/>
              </a:rPr>
              <a:t>ort</a:t>
            </a:r>
            <a:r>
              <a:rPr lang="de-AT" dirty="0">
                <a:latin typeface="Courier New" panose="02070309020205020404" pitchFamily="49" charset="0"/>
                <a:cs typeface="Courier New" panose="02070309020205020404" pitchFamily="49" charset="0"/>
              </a:rPr>
              <a:t>“:“Wien“</a:t>
            </a:r>
          </a:p>
          <a:p>
            <a:r>
              <a:rPr lang="de-AT" dirty="0">
                <a:latin typeface="Courier New" panose="02070309020205020404" pitchFamily="49" charset="0"/>
                <a:cs typeface="Courier New" panose="02070309020205020404" pitchFamily="49" charset="0"/>
              </a:rPr>
              <a:t>	}</a:t>
            </a:r>
          </a:p>
          <a:p>
            <a:r>
              <a:rPr lang="de-AT" dirty="0">
                <a:latin typeface="Courier New" panose="02070309020205020404" pitchFamily="49" charset="0"/>
                <a:cs typeface="Courier New" panose="02070309020205020404" pitchFamily="49" charset="0"/>
              </a:rPr>
              <a:t>}</a:t>
            </a:r>
          </a:p>
        </p:txBody>
      </p:sp>
      <p:sp>
        <p:nvSpPr>
          <p:cNvPr id="6" name="Textfeld 5"/>
          <p:cNvSpPr txBox="1"/>
          <p:nvPr/>
        </p:nvSpPr>
        <p:spPr>
          <a:xfrm>
            <a:off x="517026" y="1696065"/>
            <a:ext cx="7874805" cy="369332"/>
          </a:xfrm>
          <a:prstGeom prst="rect">
            <a:avLst/>
          </a:prstGeom>
          <a:noFill/>
        </p:spPr>
        <p:txBody>
          <a:bodyPr wrap="square" rtlCol="0">
            <a:spAutoFit/>
          </a:bodyPr>
          <a:lstStyle/>
          <a:p>
            <a:r>
              <a:rPr lang="de-AT" b="1" dirty="0"/>
              <a:t>XML						JSON</a:t>
            </a:r>
            <a:endParaRPr lang="en-GB" b="1" dirty="0"/>
          </a:p>
        </p:txBody>
      </p:sp>
      <p:sp>
        <p:nvSpPr>
          <p:cNvPr id="9" name="Foliennummernplatzhalter 8"/>
          <p:cNvSpPr>
            <a:spLocks noGrp="1"/>
          </p:cNvSpPr>
          <p:nvPr>
            <p:ph type="sldNum" sz="quarter" idx="12"/>
          </p:nvPr>
        </p:nvSpPr>
        <p:spPr/>
        <p:txBody>
          <a:bodyPr/>
          <a:lstStyle/>
          <a:p>
            <a:fld id="{E31375A4-56A4-47D6-9801-1991572033F7}" type="slidenum">
              <a:rPr lang="de-DE" smtClean="0"/>
              <a:t>56</a:t>
            </a:fld>
            <a:endParaRPr lang="de-DE" dirty="0"/>
          </a:p>
        </p:txBody>
      </p:sp>
    </p:spTree>
    <p:extLst>
      <p:ext uri="{BB962C8B-B14F-4D97-AF65-F5344CB8AC3E}">
        <p14:creationId xmlns:p14="http://schemas.microsoft.com/office/powerpoint/2010/main" val="30576636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17026" y="437933"/>
            <a:ext cx="11181248" cy="664547"/>
          </a:xfrm>
        </p:spPr>
        <p:txBody>
          <a:bodyPr>
            <a:normAutofit/>
          </a:bodyPr>
          <a:lstStyle/>
          <a:p>
            <a:r>
              <a:rPr lang="de-DE" dirty="0"/>
              <a:t>Integration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622825" y="1102480"/>
            <a:ext cx="9601200" cy="4882684"/>
          </a:xfrm>
        </p:spPr>
        <p:txBody>
          <a:bodyPr>
            <a:normAutofit/>
          </a:bodyPr>
          <a:lstStyle/>
          <a:p>
            <a:pPr marL="274320" lvl="1" indent="0">
              <a:buNone/>
            </a:pPr>
            <a:r>
              <a:rPr lang="de-DE" sz="3200" b="1" dirty="0"/>
              <a:t>Warum JSON?</a:t>
            </a:r>
            <a:endParaRPr lang="de-DE" sz="2000" dirty="0"/>
          </a:p>
          <a:p>
            <a:pPr lvl="1"/>
            <a:r>
              <a:rPr lang="de-DE" sz="2000" dirty="0"/>
              <a:t> Weniger „geschwätzig“ als XML</a:t>
            </a:r>
          </a:p>
          <a:p>
            <a:pPr lvl="1"/>
            <a:r>
              <a:rPr lang="de-DE" sz="2000" dirty="0"/>
              <a:t>JavaScript (Browser) kann JSON Zeichenketten in JavaScript Objekte umwandeln und umgekehrt</a:t>
            </a:r>
          </a:p>
        </p:txBody>
      </p:sp>
      <p:sp>
        <p:nvSpPr>
          <p:cNvPr id="6" name="Foliennummernplatzhalter 5"/>
          <p:cNvSpPr>
            <a:spLocks noGrp="1"/>
          </p:cNvSpPr>
          <p:nvPr>
            <p:ph type="sldNum" sz="quarter" idx="12"/>
          </p:nvPr>
        </p:nvSpPr>
        <p:spPr/>
        <p:txBody>
          <a:bodyPr/>
          <a:lstStyle/>
          <a:p>
            <a:fld id="{E31375A4-56A4-47D6-9801-1991572033F7}" type="slidenum">
              <a:rPr lang="de-DE" smtClean="0"/>
              <a:t>57</a:t>
            </a:fld>
            <a:endParaRPr lang="de-DE" dirty="0"/>
          </a:p>
        </p:txBody>
      </p:sp>
    </p:spTree>
    <p:extLst>
      <p:ext uri="{BB962C8B-B14F-4D97-AF65-F5344CB8AC3E}">
        <p14:creationId xmlns:p14="http://schemas.microsoft.com/office/powerpoint/2010/main" val="4883193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17026" y="437933"/>
            <a:ext cx="11181248" cy="664547"/>
          </a:xfrm>
        </p:spPr>
        <p:txBody>
          <a:bodyPr>
            <a:normAutofit/>
          </a:bodyPr>
          <a:lstStyle/>
          <a:p>
            <a:r>
              <a:rPr lang="de-DE" dirty="0"/>
              <a:t>Integration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622825" y="1102480"/>
            <a:ext cx="9601200" cy="4882684"/>
          </a:xfrm>
        </p:spPr>
        <p:txBody>
          <a:bodyPr>
            <a:normAutofit/>
          </a:bodyPr>
          <a:lstStyle/>
          <a:p>
            <a:pPr marL="274320" lvl="1" indent="0">
              <a:buNone/>
            </a:pPr>
            <a:r>
              <a:rPr lang="de-DE" sz="3200" b="1" dirty="0"/>
              <a:t>HAL – Hypertext </a:t>
            </a:r>
            <a:r>
              <a:rPr lang="de-DE" sz="3200" b="1" dirty="0" err="1"/>
              <a:t>Application</a:t>
            </a:r>
            <a:r>
              <a:rPr lang="de-DE" sz="3200" b="1" dirty="0"/>
              <a:t> Language</a:t>
            </a:r>
            <a:endParaRPr lang="de-DE" sz="2000" dirty="0"/>
          </a:p>
          <a:p>
            <a:pPr lvl="1"/>
            <a:r>
              <a:rPr lang="de-DE" sz="2000" dirty="0"/>
              <a:t>Hypertext Standard für JSON</a:t>
            </a:r>
          </a:p>
          <a:p>
            <a:pPr lvl="1"/>
            <a:r>
              <a:rPr lang="de-DE" sz="2000" dirty="0"/>
              <a:t>Definiert, wie Referenzen zwischen JSON Objekten umgesetzt werden:</a:t>
            </a:r>
          </a:p>
        </p:txBody>
      </p:sp>
      <p:pic>
        <p:nvPicPr>
          <p:cNvPr id="4" name="Grafik 3"/>
          <p:cNvPicPr>
            <a:picLocks noChangeAspect="1"/>
          </p:cNvPicPr>
          <p:nvPr/>
        </p:nvPicPr>
        <p:blipFill>
          <a:blip r:embed="rId2"/>
          <a:stretch>
            <a:fillRect/>
          </a:stretch>
        </p:blipFill>
        <p:spPr>
          <a:xfrm>
            <a:off x="69951" y="2481072"/>
            <a:ext cx="11722914" cy="6858000"/>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58</a:t>
            </a:fld>
            <a:endParaRPr lang="de-DE" dirty="0"/>
          </a:p>
        </p:txBody>
      </p:sp>
    </p:spTree>
    <p:extLst>
      <p:ext uri="{BB962C8B-B14F-4D97-AF65-F5344CB8AC3E}">
        <p14:creationId xmlns:p14="http://schemas.microsoft.com/office/powerpoint/2010/main" val="39675798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17026" y="437933"/>
            <a:ext cx="11181248" cy="664547"/>
          </a:xfrm>
        </p:spPr>
        <p:txBody>
          <a:bodyPr>
            <a:normAutofit/>
          </a:bodyPr>
          <a:lstStyle/>
          <a:p>
            <a:r>
              <a:rPr lang="de-DE" dirty="0"/>
              <a:t>Integration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622825" y="1102480"/>
            <a:ext cx="9601200" cy="4882684"/>
          </a:xfrm>
        </p:spPr>
        <p:txBody>
          <a:bodyPr>
            <a:normAutofit/>
          </a:bodyPr>
          <a:lstStyle/>
          <a:p>
            <a:pPr marL="274320" lvl="1" indent="0">
              <a:buNone/>
            </a:pPr>
            <a:r>
              <a:rPr lang="de-DE" sz="3200" b="1" dirty="0"/>
              <a:t>Nachteile von </a:t>
            </a:r>
            <a:r>
              <a:rPr lang="de-DE" sz="3200" b="1" dirty="0" err="1"/>
              <a:t>ReST</a:t>
            </a:r>
            <a:endParaRPr lang="de-DE" sz="2000" dirty="0"/>
          </a:p>
          <a:p>
            <a:pPr marL="620712" lvl="1" indent="-342900"/>
            <a:r>
              <a:rPr lang="de-DE" sz="2000" dirty="0"/>
              <a:t>HTTP hat eine relativ hohe Latenzzeit</a:t>
            </a:r>
          </a:p>
          <a:p>
            <a:pPr marL="620712" lvl="1" indent="-342900"/>
            <a:r>
              <a:rPr lang="de-DE" sz="2000" dirty="0"/>
              <a:t>HTTP ist daher eher geeignet für wenige </a:t>
            </a:r>
            <a:r>
              <a:rPr lang="de-DE" sz="2000" dirty="0" err="1"/>
              <a:t>Requests</a:t>
            </a:r>
            <a:r>
              <a:rPr lang="de-DE" sz="2000" dirty="0"/>
              <a:t>, die große Datenmengen übertragen, als für viele kleine </a:t>
            </a:r>
            <a:r>
              <a:rPr lang="de-DE" sz="2000" dirty="0" err="1"/>
              <a:t>Requests</a:t>
            </a:r>
            <a:r>
              <a:rPr lang="de-DE" sz="2000" dirty="0"/>
              <a:t>.</a:t>
            </a:r>
          </a:p>
          <a:p>
            <a:pPr marL="620712" lvl="1" indent="-342900"/>
            <a:r>
              <a:rPr lang="de-DE" sz="2000" dirty="0"/>
              <a:t>Transaktionen über mehrere Service Calls hinweg werden nicht unterstützt.</a:t>
            </a:r>
          </a:p>
          <a:p>
            <a:pPr marL="620712" lvl="1" indent="-342900"/>
            <a:r>
              <a:rPr lang="de-DE" sz="2000" dirty="0" err="1"/>
              <a:t>ReST</a:t>
            </a:r>
            <a:r>
              <a:rPr lang="de-DE" sz="2000" dirty="0"/>
              <a:t> korrekt umgesetzt bedeutet häufig, dass der Client eine Vielzahl von </a:t>
            </a:r>
            <a:r>
              <a:rPr lang="de-DE" sz="2000" dirty="0" err="1"/>
              <a:t>Requests</a:t>
            </a:r>
            <a:r>
              <a:rPr lang="de-DE" sz="2000" dirty="0"/>
              <a:t> absetzen muss, um alle Daten zu erhalten.</a:t>
            </a:r>
          </a:p>
          <a:p>
            <a:pPr marL="620712" lvl="1" indent="-342900"/>
            <a:r>
              <a:rPr lang="de-DE" sz="2000" b="1" dirty="0"/>
              <a:t>Nichtsdestotrotz: HTTP / JSON ist das Mittel der Wahl bei </a:t>
            </a:r>
            <a:r>
              <a:rPr lang="de-DE" sz="2000" b="1" dirty="0" err="1"/>
              <a:t>Microservices</a:t>
            </a:r>
            <a:endParaRPr lang="de-DE" sz="2000" b="1" dirty="0"/>
          </a:p>
          <a:p>
            <a:pPr marL="274320" lvl="1" indent="0">
              <a:buNone/>
            </a:pPr>
            <a:r>
              <a:rPr lang="de-DE" sz="2000" dirty="0"/>
              <a:t> </a:t>
            </a:r>
          </a:p>
        </p:txBody>
      </p:sp>
      <p:sp>
        <p:nvSpPr>
          <p:cNvPr id="6" name="Foliennummernplatzhalter 5"/>
          <p:cNvSpPr>
            <a:spLocks noGrp="1"/>
          </p:cNvSpPr>
          <p:nvPr>
            <p:ph type="sldNum" sz="quarter" idx="12"/>
          </p:nvPr>
        </p:nvSpPr>
        <p:spPr/>
        <p:txBody>
          <a:bodyPr/>
          <a:lstStyle/>
          <a:p>
            <a:fld id="{E31375A4-56A4-47D6-9801-1991572033F7}" type="slidenum">
              <a:rPr lang="de-DE" smtClean="0"/>
              <a:t>59</a:t>
            </a:fld>
            <a:endParaRPr lang="de-DE" dirty="0"/>
          </a:p>
        </p:txBody>
      </p:sp>
    </p:spTree>
    <p:extLst>
      <p:ext uri="{BB962C8B-B14F-4D97-AF65-F5344CB8AC3E}">
        <p14:creationId xmlns:p14="http://schemas.microsoft.com/office/powerpoint/2010/main" val="35899488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1295400" y="503853"/>
            <a:ext cx="9601200" cy="664547"/>
          </a:xfrm>
        </p:spPr>
        <p:txBody>
          <a:bodyPr/>
          <a:lstStyle/>
          <a:p>
            <a:r>
              <a:rPr lang="de-DE" dirty="0"/>
              <a:t>Was sind </a:t>
            </a:r>
            <a:r>
              <a:rPr lang="de-DE" dirty="0" err="1"/>
              <a:t>Microservices</a:t>
            </a:r>
            <a:r>
              <a:rPr lang="de-DE" dirty="0"/>
              <a:t>?</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1295400" y="1753985"/>
            <a:ext cx="9601200" cy="4392291"/>
          </a:xfrm>
        </p:spPr>
        <p:txBody>
          <a:bodyPr>
            <a:normAutofit/>
          </a:bodyPr>
          <a:lstStyle/>
          <a:p>
            <a:pPr lvl="1"/>
            <a:r>
              <a:rPr lang="de-DE" sz="3200" dirty="0" err="1"/>
              <a:t>Microservices</a:t>
            </a:r>
            <a:r>
              <a:rPr lang="de-DE" sz="3200" dirty="0"/>
              <a:t> sind also kleine Services</a:t>
            </a:r>
          </a:p>
          <a:p>
            <a:pPr lvl="1"/>
            <a:r>
              <a:rPr lang="de-DE" sz="3200" dirty="0"/>
              <a:t>Damit meinen wir, dass sie hoch spezialisiert sind, also nur eine stark abgegrenzte Funktionalität anbieten</a:t>
            </a:r>
          </a:p>
          <a:p>
            <a:pPr lvl="1"/>
            <a:r>
              <a:rPr lang="de-DE" sz="3200" dirty="0" err="1"/>
              <a:t>Microservices</a:t>
            </a:r>
            <a:r>
              <a:rPr lang="de-DE" sz="3200" dirty="0"/>
              <a:t> implizieren eine bestimmte Software Architektur</a:t>
            </a:r>
          </a:p>
          <a:p>
            <a:pPr lvl="1"/>
            <a:endParaRPr lang="de-DE" sz="3200" dirty="0"/>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6</a:t>
            </a:fld>
            <a:endParaRPr lang="de-DE" dirty="0"/>
          </a:p>
        </p:txBody>
      </p:sp>
    </p:spTree>
    <p:extLst>
      <p:ext uri="{BB962C8B-B14F-4D97-AF65-F5344CB8AC3E}">
        <p14:creationId xmlns:p14="http://schemas.microsoft.com/office/powerpoint/2010/main" val="40181533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17026" y="437933"/>
            <a:ext cx="11181248" cy="664547"/>
          </a:xfrm>
        </p:spPr>
        <p:txBody>
          <a:bodyPr>
            <a:normAutofit/>
          </a:bodyPr>
          <a:lstStyle/>
          <a:p>
            <a:r>
              <a:rPr lang="de-DE" dirty="0"/>
              <a:t>Integration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622825" y="1102480"/>
            <a:ext cx="9601200" cy="4882684"/>
          </a:xfrm>
        </p:spPr>
        <p:txBody>
          <a:bodyPr>
            <a:normAutofit/>
          </a:bodyPr>
          <a:lstStyle/>
          <a:p>
            <a:pPr marL="274320" lvl="1" indent="0">
              <a:buNone/>
            </a:pPr>
            <a:r>
              <a:rPr lang="de-DE" sz="3200" b="1" dirty="0"/>
              <a:t>Implementierung asynchroner, </a:t>
            </a:r>
            <a:r>
              <a:rPr lang="de-DE" sz="3200" b="1" dirty="0" err="1"/>
              <a:t>ereignisgesteueter</a:t>
            </a:r>
            <a:r>
              <a:rPr lang="de-DE" sz="3200" b="1" dirty="0"/>
              <a:t> Kommunikation</a:t>
            </a:r>
            <a:endParaRPr lang="de-DE" sz="2000" dirty="0"/>
          </a:p>
          <a:p>
            <a:pPr lvl="1"/>
            <a:r>
              <a:rPr lang="de-DE" sz="2000" dirty="0"/>
              <a:t>Verfügbar Message Broker Systeme (z.B. </a:t>
            </a:r>
            <a:r>
              <a:rPr lang="de-DE" sz="2000" dirty="0" err="1"/>
              <a:t>Rabbit</a:t>
            </a:r>
            <a:r>
              <a:rPr lang="de-DE" sz="2000" dirty="0"/>
              <a:t> MQ)</a:t>
            </a:r>
          </a:p>
          <a:p>
            <a:pPr lvl="1"/>
            <a:r>
              <a:rPr lang="de-DE" sz="2000" dirty="0"/>
              <a:t>ATOM Spezifikation ermöglicht </a:t>
            </a:r>
            <a:r>
              <a:rPr lang="de-DE" sz="2000" dirty="0" err="1"/>
              <a:t>ReST</a:t>
            </a:r>
            <a:r>
              <a:rPr lang="de-DE" sz="2000" dirty="0"/>
              <a:t> konforme asynchrone Kommunikation über http</a:t>
            </a:r>
          </a:p>
        </p:txBody>
      </p:sp>
      <p:sp>
        <p:nvSpPr>
          <p:cNvPr id="6" name="Foliennummernplatzhalter 5"/>
          <p:cNvSpPr>
            <a:spLocks noGrp="1"/>
          </p:cNvSpPr>
          <p:nvPr>
            <p:ph type="sldNum" sz="quarter" idx="12"/>
          </p:nvPr>
        </p:nvSpPr>
        <p:spPr/>
        <p:txBody>
          <a:bodyPr/>
          <a:lstStyle/>
          <a:p>
            <a:fld id="{E31375A4-56A4-47D6-9801-1991572033F7}" type="slidenum">
              <a:rPr lang="de-DE" smtClean="0"/>
              <a:t>60</a:t>
            </a:fld>
            <a:endParaRPr lang="de-DE" dirty="0"/>
          </a:p>
        </p:txBody>
      </p:sp>
    </p:spTree>
    <p:extLst>
      <p:ext uri="{BB962C8B-B14F-4D97-AF65-F5344CB8AC3E}">
        <p14:creationId xmlns:p14="http://schemas.microsoft.com/office/powerpoint/2010/main" val="7742390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AT" dirty="0"/>
              <a:t>Integration</a:t>
            </a:r>
            <a:endParaRPr lang="en-GB" dirty="0"/>
          </a:p>
        </p:txBody>
      </p:sp>
      <p:sp>
        <p:nvSpPr>
          <p:cNvPr id="3" name="Inhaltsplatzhalter 2"/>
          <p:cNvSpPr>
            <a:spLocks noGrp="1"/>
          </p:cNvSpPr>
          <p:nvPr>
            <p:ph idx="1"/>
          </p:nvPr>
        </p:nvSpPr>
        <p:spPr/>
        <p:txBody>
          <a:bodyPr/>
          <a:lstStyle/>
          <a:p>
            <a:pPr marL="0" indent="0">
              <a:buNone/>
            </a:pPr>
            <a:r>
              <a:rPr lang="de-AT" b="1" dirty="0"/>
              <a:t>Wiederverwendung von Code</a:t>
            </a:r>
            <a:br>
              <a:rPr lang="de-AT" b="1" dirty="0"/>
            </a:br>
            <a:r>
              <a:rPr lang="de-AT" b="1" dirty="0"/>
              <a:t>DRY (</a:t>
            </a:r>
            <a:r>
              <a:rPr lang="de-AT" b="1" dirty="0" err="1"/>
              <a:t>Don‘t</a:t>
            </a:r>
            <a:r>
              <a:rPr lang="de-AT" b="1" dirty="0"/>
              <a:t> Repeat </a:t>
            </a:r>
            <a:r>
              <a:rPr lang="de-AT" b="1" dirty="0" err="1"/>
              <a:t>Yourself</a:t>
            </a:r>
            <a:r>
              <a:rPr lang="de-AT" b="1" dirty="0"/>
              <a:t>)</a:t>
            </a:r>
          </a:p>
          <a:p>
            <a:r>
              <a:rPr lang="de-AT" dirty="0"/>
              <a:t>Das DRY Prinzip ist eine der wichtigsten Regeln im Software Engineering. Anstelle gleichen Code mehrmals zu schreiben, wird er in ein eigenes Modul (Bibliothek) ausgelagert und an unterschiedlichsten Stellen wiederverwendet.</a:t>
            </a:r>
          </a:p>
          <a:p>
            <a:r>
              <a:rPr lang="de-AT" dirty="0" err="1"/>
              <a:t>Microservices</a:t>
            </a:r>
            <a:r>
              <a:rPr lang="de-AT" dirty="0"/>
              <a:t>, die gemeinsamen Code verwenden, haben durch diese gemeinsame Abhängigkeit eine enge Kopplung zueinander</a:t>
            </a:r>
          </a:p>
          <a:p>
            <a:r>
              <a:rPr lang="de-AT" dirty="0"/>
              <a:t>Aus diesem Grund wird bei </a:t>
            </a:r>
            <a:r>
              <a:rPr lang="de-AT" dirty="0" err="1"/>
              <a:t>Microservices</a:t>
            </a:r>
            <a:r>
              <a:rPr lang="de-AT" dirty="0"/>
              <a:t> oft plädiert, das DRY Prinzip aufzuweichen und Code Duplikation bis zu einem gewissen Grad zuzulassen</a:t>
            </a:r>
          </a:p>
          <a:p>
            <a:r>
              <a:rPr lang="de-AT" dirty="0"/>
              <a:t>Sinnvolle, geteilte Bibliothek sind z.B. Clients für den Zugriff auf die Services</a:t>
            </a:r>
            <a:endParaRPr lang="en-GB" dirty="0"/>
          </a:p>
        </p:txBody>
      </p:sp>
      <p:sp>
        <p:nvSpPr>
          <p:cNvPr id="6" name="Foliennummernplatzhalter 5"/>
          <p:cNvSpPr>
            <a:spLocks noGrp="1"/>
          </p:cNvSpPr>
          <p:nvPr>
            <p:ph type="sldNum" sz="quarter" idx="12"/>
          </p:nvPr>
        </p:nvSpPr>
        <p:spPr/>
        <p:txBody>
          <a:bodyPr/>
          <a:lstStyle/>
          <a:p>
            <a:fld id="{E31375A4-56A4-47D6-9801-1991572033F7}" type="slidenum">
              <a:rPr lang="de-DE" smtClean="0"/>
              <a:t>61</a:t>
            </a:fld>
            <a:endParaRPr lang="de-DE" dirty="0"/>
          </a:p>
        </p:txBody>
      </p:sp>
    </p:spTree>
    <p:extLst>
      <p:ext uri="{BB962C8B-B14F-4D97-AF65-F5344CB8AC3E}">
        <p14:creationId xmlns:p14="http://schemas.microsoft.com/office/powerpoint/2010/main" val="3116781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AT" dirty="0"/>
              <a:t>Integration</a:t>
            </a:r>
            <a:endParaRPr lang="en-GB" dirty="0"/>
          </a:p>
        </p:txBody>
      </p:sp>
      <p:sp>
        <p:nvSpPr>
          <p:cNvPr id="3" name="Inhaltsplatzhalter 2"/>
          <p:cNvSpPr>
            <a:spLocks noGrp="1"/>
          </p:cNvSpPr>
          <p:nvPr>
            <p:ph idx="1"/>
          </p:nvPr>
        </p:nvSpPr>
        <p:spPr/>
        <p:txBody>
          <a:bodyPr/>
          <a:lstStyle/>
          <a:p>
            <a:pPr marL="0" indent="0">
              <a:buNone/>
            </a:pPr>
            <a:r>
              <a:rPr lang="de-AT" b="1" dirty="0" err="1"/>
              <a:t>Versionierung</a:t>
            </a:r>
            <a:r>
              <a:rPr lang="de-AT" b="1" dirty="0"/>
              <a:t> der Services</a:t>
            </a:r>
          </a:p>
          <a:p>
            <a:r>
              <a:rPr lang="de-AT" dirty="0" err="1"/>
              <a:t>Microservices</a:t>
            </a:r>
            <a:r>
              <a:rPr lang="de-AT" dirty="0"/>
              <a:t> müssen getrennt voneinander </a:t>
            </a:r>
            <a:r>
              <a:rPr lang="de-AT" dirty="0" err="1"/>
              <a:t>deploybar</a:t>
            </a:r>
            <a:r>
              <a:rPr lang="de-AT" dirty="0"/>
              <a:t> sein</a:t>
            </a:r>
          </a:p>
          <a:p>
            <a:r>
              <a:rPr lang="de-AT" dirty="0"/>
              <a:t>Eine Änderung eines </a:t>
            </a:r>
            <a:r>
              <a:rPr lang="de-AT" dirty="0" err="1"/>
              <a:t>Microservices</a:t>
            </a:r>
            <a:r>
              <a:rPr lang="de-AT" dirty="0"/>
              <a:t>, von dem eine Reihe anderer Services abhängig sind, ist also nicht ohne weiteres möglich</a:t>
            </a:r>
          </a:p>
          <a:p>
            <a:r>
              <a:rPr lang="de-AT" dirty="0"/>
              <a:t>Die Lösung dieses Problems ist eine </a:t>
            </a:r>
            <a:r>
              <a:rPr lang="de-AT" dirty="0" err="1"/>
              <a:t>Versionierung</a:t>
            </a:r>
            <a:r>
              <a:rPr lang="de-AT" dirty="0"/>
              <a:t> der Services</a:t>
            </a:r>
          </a:p>
        </p:txBody>
      </p:sp>
      <p:sp>
        <p:nvSpPr>
          <p:cNvPr id="6" name="Foliennummernplatzhalter 5"/>
          <p:cNvSpPr>
            <a:spLocks noGrp="1"/>
          </p:cNvSpPr>
          <p:nvPr>
            <p:ph type="sldNum" sz="quarter" idx="12"/>
          </p:nvPr>
        </p:nvSpPr>
        <p:spPr/>
        <p:txBody>
          <a:bodyPr/>
          <a:lstStyle/>
          <a:p>
            <a:fld id="{E31375A4-56A4-47D6-9801-1991572033F7}" type="slidenum">
              <a:rPr lang="de-DE" smtClean="0"/>
              <a:t>62</a:t>
            </a:fld>
            <a:endParaRPr lang="de-DE" dirty="0"/>
          </a:p>
        </p:txBody>
      </p:sp>
    </p:spTree>
    <p:extLst>
      <p:ext uri="{BB962C8B-B14F-4D97-AF65-F5344CB8AC3E}">
        <p14:creationId xmlns:p14="http://schemas.microsoft.com/office/powerpoint/2010/main" val="933186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AT" dirty="0"/>
              <a:t>Integration</a:t>
            </a:r>
            <a:endParaRPr lang="en-GB" dirty="0"/>
          </a:p>
        </p:txBody>
      </p:sp>
      <p:sp>
        <p:nvSpPr>
          <p:cNvPr id="3" name="Inhaltsplatzhalter 2"/>
          <p:cNvSpPr>
            <a:spLocks noGrp="1"/>
          </p:cNvSpPr>
          <p:nvPr>
            <p:ph idx="1"/>
          </p:nvPr>
        </p:nvSpPr>
        <p:spPr/>
        <p:txBody>
          <a:bodyPr>
            <a:normAutofit fontScale="92500" lnSpcReduction="20000"/>
          </a:bodyPr>
          <a:lstStyle/>
          <a:p>
            <a:pPr marL="0" indent="0">
              <a:buNone/>
            </a:pPr>
            <a:r>
              <a:rPr lang="de-AT" b="1" dirty="0" err="1"/>
              <a:t>Versionierung</a:t>
            </a:r>
            <a:r>
              <a:rPr lang="de-AT" b="1" dirty="0"/>
              <a:t> der Services</a:t>
            </a:r>
          </a:p>
          <a:p>
            <a:r>
              <a:rPr lang="de-AT" dirty="0"/>
              <a:t>Neue Versionen von Services sollten so lange wie möglich hinausgezögert werden</a:t>
            </a:r>
          </a:p>
          <a:p>
            <a:r>
              <a:rPr lang="de-AT" dirty="0"/>
              <a:t>Pro Serviceschnittstelle sollten nur jene Daten übertragen werden, die wirklich für die übernommene Aufgabe notwendig sind. Ein Email Service fragt beim </a:t>
            </a:r>
            <a:r>
              <a:rPr lang="de-AT" dirty="0" err="1"/>
              <a:t>KundenkontaktService</a:t>
            </a:r>
            <a:r>
              <a:rPr lang="de-AT" dirty="0"/>
              <a:t> nach dem Kunden und erhält:</a:t>
            </a:r>
          </a:p>
          <a:p>
            <a:endParaRPr lang="de-AT" dirty="0"/>
          </a:p>
          <a:p>
            <a:endParaRPr lang="de-AT" dirty="0"/>
          </a:p>
          <a:p>
            <a:endParaRPr lang="de-AT" dirty="0"/>
          </a:p>
          <a:p>
            <a:pPr marL="0" indent="0">
              <a:buNone/>
            </a:pPr>
            <a:r>
              <a:rPr lang="de-AT" dirty="0"/>
              <a:t>    Die Telefonnummer sollte nicht übertragen werden.</a:t>
            </a:r>
          </a:p>
          <a:p>
            <a:r>
              <a:rPr lang="de-AT" dirty="0"/>
              <a:t>Der Client sollte möglichst tolerant sein und nicht benötigte, neu hinzugekommene Datenfelder ignorieren</a:t>
            </a:r>
          </a:p>
        </p:txBody>
      </p:sp>
      <p:pic>
        <p:nvPicPr>
          <p:cNvPr id="4" name="Grafik 3"/>
          <p:cNvPicPr>
            <a:picLocks noChangeAspect="1"/>
          </p:cNvPicPr>
          <p:nvPr/>
        </p:nvPicPr>
        <p:blipFill>
          <a:blip r:embed="rId2"/>
          <a:stretch>
            <a:fillRect/>
          </a:stretch>
        </p:blipFill>
        <p:spPr>
          <a:xfrm>
            <a:off x="7656576" y="3334935"/>
            <a:ext cx="3553968" cy="1567201"/>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63</a:t>
            </a:fld>
            <a:endParaRPr lang="de-DE" dirty="0"/>
          </a:p>
        </p:txBody>
      </p:sp>
    </p:spTree>
    <p:extLst>
      <p:ext uri="{BB962C8B-B14F-4D97-AF65-F5344CB8AC3E}">
        <p14:creationId xmlns:p14="http://schemas.microsoft.com/office/powerpoint/2010/main" val="2162821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AT" dirty="0"/>
              <a:t>Integration</a:t>
            </a:r>
            <a:endParaRPr lang="en-GB" dirty="0"/>
          </a:p>
        </p:txBody>
      </p:sp>
      <p:sp>
        <p:nvSpPr>
          <p:cNvPr id="3" name="Inhaltsplatzhalter 2"/>
          <p:cNvSpPr>
            <a:spLocks noGrp="1"/>
          </p:cNvSpPr>
          <p:nvPr>
            <p:ph idx="1"/>
          </p:nvPr>
        </p:nvSpPr>
        <p:spPr/>
        <p:txBody>
          <a:bodyPr>
            <a:normAutofit/>
          </a:bodyPr>
          <a:lstStyle/>
          <a:p>
            <a:pPr marL="0" indent="0">
              <a:buNone/>
            </a:pPr>
            <a:r>
              <a:rPr lang="de-AT" b="1" dirty="0" err="1"/>
              <a:t>Versionierung</a:t>
            </a:r>
            <a:r>
              <a:rPr lang="de-AT" b="1" dirty="0"/>
              <a:t> der Services</a:t>
            </a:r>
          </a:p>
          <a:p>
            <a:r>
              <a:rPr lang="de-AT" dirty="0" err="1"/>
              <a:t>Versionnummern</a:t>
            </a:r>
            <a:r>
              <a:rPr lang="de-AT" dirty="0"/>
              <a:t> in der Form: MAJOR.MINOR.PATCH </a:t>
            </a:r>
            <a:r>
              <a:rPr lang="de-AT" dirty="0" err="1"/>
              <a:t>z.Bsp</a:t>
            </a:r>
            <a:r>
              <a:rPr lang="de-AT" dirty="0"/>
              <a:t>.: 1.2.0</a:t>
            </a:r>
          </a:p>
          <a:p>
            <a:r>
              <a:rPr lang="de-AT" dirty="0"/>
              <a:t>MAJOR … Änderungen sind nicht abwärtskompatibel</a:t>
            </a:r>
          </a:p>
          <a:p>
            <a:r>
              <a:rPr lang="de-AT" dirty="0"/>
              <a:t>MINOR … Änderungen sind abwärtskompatibel (es sind beispielsweise nur neue URLs hinzugekommen)</a:t>
            </a:r>
          </a:p>
          <a:p>
            <a:r>
              <a:rPr lang="de-AT" dirty="0"/>
              <a:t>PATCH … Fehlerbehebungen</a:t>
            </a:r>
          </a:p>
          <a:p>
            <a:r>
              <a:rPr lang="de-AT" dirty="0"/>
              <a:t>Die Version kann entweder in der URL oder aber in den Header Daten des HTTP </a:t>
            </a:r>
            <a:r>
              <a:rPr lang="de-AT" dirty="0" err="1"/>
              <a:t>Requests</a:t>
            </a:r>
            <a:r>
              <a:rPr lang="de-AT" dirty="0"/>
              <a:t> übermittelt werden.</a:t>
            </a:r>
          </a:p>
          <a:p>
            <a:endParaRPr lang="de-AT" dirty="0"/>
          </a:p>
        </p:txBody>
      </p:sp>
      <p:sp>
        <p:nvSpPr>
          <p:cNvPr id="6" name="Foliennummernplatzhalter 5"/>
          <p:cNvSpPr>
            <a:spLocks noGrp="1"/>
          </p:cNvSpPr>
          <p:nvPr>
            <p:ph type="sldNum" sz="quarter" idx="12"/>
          </p:nvPr>
        </p:nvSpPr>
        <p:spPr/>
        <p:txBody>
          <a:bodyPr/>
          <a:lstStyle/>
          <a:p>
            <a:fld id="{E31375A4-56A4-47D6-9801-1991572033F7}" type="slidenum">
              <a:rPr lang="de-DE" smtClean="0"/>
              <a:t>64</a:t>
            </a:fld>
            <a:endParaRPr lang="de-DE" dirty="0"/>
          </a:p>
        </p:txBody>
      </p:sp>
    </p:spTree>
    <p:extLst>
      <p:ext uri="{BB962C8B-B14F-4D97-AF65-F5344CB8AC3E}">
        <p14:creationId xmlns:p14="http://schemas.microsoft.com/office/powerpoint/2010/main" val="691153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AT" dirty="0"/>
              <a:t>Integration</a:t>
            </a:r>
            <a:endParaRPr lang="en-GB" dirty="0"/>
          </a:p>
        </p:txBody>
      </p:sp>
      <p:sp>
        <p:nvSpPr>
          <p:cNvPr id="3" name="Inhaltsplatzhalter 2"/>
          <p:cNvSpPr>
            <a:spLocks noGrp="1"/>
          </p:cNvSpPr>
          <p:nvPr>
            <p:ph idx="1"/>
          </p:nvPr>
        </p:nvSpPr>
        <p:spPr/>
        <p:txBody>
          <a:bodyPr/>
          <a:lstStyle/>
          <a:p>
            <a:pPr marL="0" indent="0">
              <a:buNone/>
            </a:pPr>
            <a:r>
              <a:rPr lang="de-AT" b="1" dirty="0" err="1"/>
              <a:t>Versionierung</a:t>
            </a:r>
            <a:r>
              <a:rPr lang="de-AT" b="1" dirty="0"/>
              <a:t> der Services</a:t>
            </a:r>
          </a:p>
          <a:p>
            <a:pPr marL="0" indent="0">
              <a:buNone/>
            </a:pPr>
            <a:endParaRPr lang="de-AT" b="1" dirty="0"/>
          </a:p>
        </p:txBody>
      </p:sp>
      <p:pic>
        <p:nvPicPr>
          <p:cNvPr id="4" name="Grafik 3"/>
          <p:cNvPicPr>
            <a:picLocks noChangeAspect="1"/>
          </p:cNvPicPr>
          <p:nvPr/>
        </p:nvPicPr>
        <p:blipFill>
          <a:blip r:embed="rId2"/>
          <a:stretch>
            <a:fillRect/>
          </a:stretch>
        </p:blipFill>
        <p:spPr>
          <a:xfrm>
            <a:off x="4686300" y="2047875"/>
            <a:ext cx="7505700" cy="4810125"/>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65</a:t>
            </a:fld>
            <a:endParaRPr lang="de-DE" dirty="0"/>
          </a:p>
        </p:txBody>
      </p:sp>
    </p:spTree>
    <p:extLst>
      <p:ext uri="{BB962C8B-B14F-4D97-AF65-F5344CB8AC3E}">
        <p14:creationId xmlns:p14="http://schemas.microsoft.com/office/powerpoint/2010/main" val="2560447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AT" dirty="0"/>
              <a:t>Integration</a:t>
            </a:r>
            <a:endParaRPr lang="en-GB" dirty="0"/>
          </a:p>
        </p:txBody>
      </p:sp>
      <p:sp>
        <p:nvSpPr>
          <p:cNvPr id="3" name="Inhaltsplatzhalter 2"/>
          <p:cNvSpPr>
            <a:spLocks noGrp="1"/>
          </p:cNvSpPr>
          <p:nvPr>
            <p:ph idx="1"/>
          </p:nvPr>
        </p:nvSpPr>
        <p:spPr/>
        <p:txBody>
          <a:bodyPr/>
          <a:lstStyle/>
          <a:p>
            <a:pPr marL="0" indent="0">
              <a:buNone/>
            </a:pPr>
            <a:r>
              <a:rPr lang="de-AT" b="1" dirty="0" err="1"/>
              <a:t>Versionierung</a:t>
            </a:r>
            <a:r>
              <a:rPr lang="de-AT" b="1" dirty="0"/>
              <a:t> der Services</a:t>
            </a:r>
          </a:p>
          <a:p>
            <a:r>
              <a:rPr lang="de-AT" dirty="0"/>
              <a:t>Seltene Variante:</a:t>
            </a:r>
          </a:p>
          <a:p>
            <a:pPr lvl="1"/>
            <a:r>
              <a:rPr lang="de-AT" dirty="0"/>
              <a:t>Eine alte Version des Service </a:t>
            </a:r>
            <a:br>
              <a:rPr lang="de-AT" dirty="0"/>
            </a:br>
            <a:r>
              <a:rPr lang="de-AT" dirty="0"/>
              <a:t>wird vorgehalten</a:t>
            </a:r>
          </a:p>
          <a:p>
            <a:pPr lvl="1"/>
            <a:r>
              <a:rPr lang="de-AT" dirty="0"/>
              <a:t>Eine neue Version in </a:t>
            </a:r>
            <a:br>
              <a:rPr lang="de-AT" dirty="0"/>
            </a:br>
            <a:r>
              <a:rPr lang="de-AT" dirty="0"/>
              <a:t>Betrieb genommen</a:t>
            </a:r>
          </a:p>
          <a:p>
            <a:pPr marL="0" indent="0">
              <a:buNone/>
            </a:pPr>
            <a:endParaRPr lang="de-AT" b="1" dirty="0"/>
          </a:p>
        </p:txBody>
      </p:sp>
      <p:pic>
        <p:nvPicPr>
          <p:cNvPr id="5" name="Grafik 4"/>
          <p:cNvPicPr>
            <a:picLocks noChangeAspect="1"/>
          </p:cNvPicPr>
          <p:nvPr/>
        </p:nvPicPr>
        <p:blipFill>
          <a:blip r:embed="rId2"/>
          <a:stretch>
            <a:fillRect/>
          </a:stretch>
        </p:blipFill>
        <p:spPr>
          <a:xfrm>
            <a:off x="5583163" y="1176528"/>
            <a:ext cx="4078997" cy="4614672"/>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66</a:t>
            </a:fld>
            <a:endParaRPr lang="de-DE" dirty="0"/>
          </a:p>
        </p:txBody>
      </p:sp>
    </p:spTree>
    <p:extLst>
      <p:ext uri="{BB962C8B-B14F-4D97-AF65-F5344CB8AC3E}">
        <p14:creationId xmlns:p14="http://schemas.microsoft.com/office/powerpoint/2010/main" val="749255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Integration</a:t>
            </a:r>
            <a:endParaRPr lang="en-GB" dirty="0"/>
          </a:p>
        </p:txBody>
      </p:sp>
      <p:sp>
        <p:nvSpPr>
          <p:cNvPr id="3" name="Inhaltsplatzhalter 2"/>
          <p:cNvSpPr>
            <a:spLocks noGrp="1"/>
          </p:cNvSpPr>
          <p:nvPr>
            <p:ph idx="1"/>
          </p:nvPr>
        </p:nvSpPr>
        <p:spPr>
          <a:xfrm>
            <a:off x="173736" y="595745"/>
            <a:ext cx="9601200" cy="4037215"/>
          </a:xfrm>
        </p:spPr>
        <p:txBody>
          <a:bodyPr>
            <a:normAutofit/>
          </a:bodyPr>
          <a:lstStyle/>
          <a:p>
            <a:pPr marL="0" indent="0">
              <a:buNone/>
            </a:pPr>
            <a:r>
              <a:rPr lang="de-AT" b="1" dirty="0"/>
              <a:t>Benutzerschnittstellen</a:t>
            </a:r>
          </a:p>
          <a:p>
            <a:r>
              <a:rPr lang="de-AT" dirty="0"/>
              <a:t>Bei einer monolithischen Anwendung </a:t>
            </a:r>
            <a:br>
              <a:rPr lang="de-AT" dirty="0"/>
            </a:br>
            <a:r>
              <a:rPr lang="de-AT" dirty="0"/>
              <a:t>ist die Benutzerschnittstelle fester </a:t>
            </a:r>
            <a:br>
              <a:rPr lang="de-AT" dirty="0"/>
            </a:br>
            <a:r>
              <a:rPr lang="de-AT" dirty="0"/>
              <a:t>Bestandteil der Applikation</a:t>
            </a:r>
          </a:p>
          <a:p>
            <a:r>
              <a:rPr lang="de-AT" dirty="0"/>
              <a:t>Der Browser hat einen Ansprechpartner </a:t>
            </a:r>
            <a:br>
              <a:rPr lang="de-AT" dirty="0"/>
            </a:br>
            <a:r>
              <a:rPr lang="de-AT" dirty="0"/>
              <a:t>für den  Aufruf von statischen Inhalten </a:t>
            </a:r>
            <a:br>
              <a:rPr lang="de-AT" dirty="0"/>
            </a:br>
            <a:r>
              <a:rPr lang="de-AT" dirty="0"/>
              <a:t>und </a:t>
            </a:r>
            <a:r>
              <a:rPr lang="de-AT" dirty="0" err="1"/>
              <a:t>ReST</a:t>
            </a:r>
            <a:r>
              <a:rPr lang="de-AT" dirty="0"/>
              <a:t> Service </a:t>
            </a:r>
            <a:r>
              <a:rPr lang="de-AT" dirty="0" err="1"/>
              <a:t>calls</a:t>
            </a:r>
            <a:r>
              <a:rPr lang="de-AT" dirty="0"/>
              <a:t>.</a:t>
            </a:r>
          </a:p>
          <a:p>
            <a:pPr marL="0" indent="0">
              <a:buNone/>
            </a:pPr>
            <a:endParaRPr lang="de-AT" dirty="0"/>
          </a:p>
        </p:txBody>
      </p:sp>
      <p:pic>
        <p:nvPicPr>
          <p:cNvPr id="4" name="Grafik 3"/>
          <p:cNvPicPr>
            <a:picLocks noChangeAspect="1"/>
          </p:cNvPicPr>
          <p:nvPr/>
        </p:nvPicPr>
        <p:blipFill>
          <a:blip r:embed="rId2"/>
          <a:stretch>
            <a:fillRect/>
          </a:stretch>
        </p:blipFill>
        <p:spPr>
          <a:xfrm>
            <a:off x="6131924" y="930647"/>
            <a:ext cx="5146327" cy="5460001"/>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67</a:t>
            </a:fld>
            <a:endParaRPr lang="de-DE" dirty="0"/>
          </a:p>
        </p:txBody>
      </p:sp>
    </p:spTree>
    <p:extLst>
      <p:ext uri="{BB962C8B-B14F-4D97-AF65-F5344CB8AC3E}">
        <p14:creationId xmlns:p14="http://schemas.microsoft.com/office/powerpoint/2010/main" val="1448236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Integration</a:t>
            </a:r>
            <a:endParaRPr lang="en-GB" dirty="0"/>
          </a:p>
        </p:txBody>
      </p:sp>
      <p:sp>
        <p:nvSpPr>
          <p:cNvPr id="3" name="Inhaltsplatzhalter 2"/>
          <p:cNvSpPr>
            <a:spLocks noGrp="1"/>
          </p:cNvSpPr>
          <p:nvPr>
            <p:ph idx="1"/>
          </p:nvPr>
        </p:nvSpPr>
        <p:spPr>
          <a:xfrm>
            <a:off x="173736" y="595745"/>
            <a:ext cx="9601200" cy="4037215"/>
          </a:xfrm>
        </p:spPr>
        <p:txBody>
          <a:bodyPr>
            <a:normAutofit/>
          </a:bodyPr>
          <a:lstStyle/>
          <a:p>
            <a:pPr marL="0" indent="0">
              <a:buNone/>
            </a:pPr>
            <a:r>
              <a:rPr lang="de-AT" b="1" dirty="0"/>
              <a:t>Benutzerschnittstellen</a:t>
            </a:r>
          </a:p>
          <a:p>
            <a:r>
              <a:rPr lang="de-AT" dirty="0"/>
              <a:t>Bei einer </a:t>
            </a:r>
            <a:r>
              <a:rPr lang="de-AT" dirty="0" err="1"/>
              <a:t>Microservices</a:t>
            </a:r>
            <a:r>
              <a:rPr lang="de-AT" dirty="0"/>
              <a:t> Architektur ergeben sich</a:t>
            </a:r>
            <a:br>
              <a:rPr lang="de-AT" dirty="0"/>
            </a:br>
            <a:r>
              <a:rPr lang="de-AT" dirty="0"/>
              <a:t>unterschiedliche Möglichkeiten</a:t>
            </a:r>
          </a:p>
          <a:p>
            <a:r>
              <a:rPr lang="de-AT" dirty="0"/>
              <a:t>Rechts: Das User Interface verwendet</a:t>
            </a:r>
            <a:br>
              <a:rPr lang="de-AT" dirty="0"/>
            </a:br>
            <a:r>
              <a:rPr lang="de-AT" dirty="0"/>
              <a:t>mehrere APIs, um die Daten für das </a:t>
            </a:r>
            <a:br>
              <a:rPr lang="de-AT" dirty="0"/>
            </a:br>
            <a:r>
              <a:rPr lang="de-AT" dirty="0"/>
              <a:t>UI bereitzustellen</a:t>
            </a:r>
          </a:p>
          <a:p>
            <a:pPr marL="0" indent="0">
              <a:buNone/>
            </a:pPr>
            <a:endParaRPr lang="de-AT" dirty="0"/>
          </a:p>
          <a:p>
            <a:pPr marL="0" indent="0">
              <a:buNone/>
            </a:pPr>
            <a:endParaRPr lang="de-AT" dirty="0"/>
          </a:p>
        </p:txBody>
      </p:sp>
      <p:pic>
        <p:nvPicPr>
          <p:cNvPr id="5" name="Grafik 4"/>
          <p:cNvPicPr>
            <a:picLocks noChangeAspect="1"/>
          </p:cNvPicPr>
          <p:nvPr/>
        </p:nvPicPr>
        <p:blipFill>
          <a:blip r:embed="rId2"/>
          <a:stretch>
            <a:fillRect/>
          </a:stretch>
        </p:blipFill>
        <p:spPr>
          <a:xfrm>
            <a:off x="4967546" y="1828800"/>
            <a:ext cx="5973060" cy="3448050"/>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68</a:t>
            </a:fld>
            <a:endParaRPr lang="de-DE" dirty="0"/>
          </a:p>
        </p:txBody>
      </p:sp>
    </p:spTree>
    <p:extLst>
      <p:ext uri="{BB962C8B-B14F-4D97-AF65-F5344CB8AC3E}">
        <p14:creationId xmlns:p14="http://schemas.microsoft.com/office/powerpoint/2010/main" val="723738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Integration</a:t>
            </a:r>
            <a:endParaRPr lang="en-GB" dirty="0"/>
          </a:p>
        </p:txBody>
      </p:sp>
      <p:sp>
        <p:nvSpPr>
          <p:cNvPr id="3" name="Inhaltsplatzhalter 2"/>
          <p:cNvSpPr>
            <a:spLocks noGrp="1"/>
          </p:cNvSpPr>
          <p:nvPr>
            <p:ph idx="1"/>
          </p:nvPr>
        </p:nvSpPr>
        <p:spPr>
          <a:xfrm>
            <a:off x="173736" y="595745"/>
            <a:ext cx="9601200" cy="4037215"/>
          </a:xfrm>
        </p:spPr>
        <p:txBody>
          <a:bodyPr>
            <a:normAutofit/>
          </a:bodyPr>
          <a:lstStyle/>
          <a:p>
            <a:pPr marL="0" indent="0">
              <a:buNone/>
            </a:pPr>
            <a:r>
              <a:rPr lang="de-AT" b="1" dirty="0"/>
              <a:t>Benutzerschnittstellen</a:t>
            </a:r>
          </a:p>
          <a:p>
            <a:r>
              <a:rPr lang="de-AT" dirty="0"/>
              <a:t>Alternative: die einzelnen Services bieten Fragmente (Bausteine) des UI selbst an </a:t>
            </a:r>
          </a:p>
          <a:p>
            <a:r>
              <a:rPr lang="de-AT" dirty="0"/>
              <a:t>Problem: die Fragmente der UI kommen</a:t>
            </a:r>
            <a:br>
              <a:rPr lang="de-AT" dirty="0"/>
            </a:br>
            <a:r>
              <a:rPr lang="de-AT" dirty="0"/>
              <a:t>von unterschiedlichen Entwicklerteams</a:t>
            </a:r>
            <a:br>
              <a:rPr lang="de-AT" dirty="0"/>
            </a:br>
            <a:r>
              <a:rPr lang="de-AT" dirty="0"/>
              <a:t>(schlechte User Experience)</a:t>
            </a:r>
          </a:p>
          <a:p>
            <a:r>
              <a:rPr lang="de-AT" dirty="0"/>
              <a:t>Technisch aufwendig umzusetzen</a:t>
            </a:r>
          </a:p>
          <a:p>
            <a:pPr marL="0" indent="0">
              <a:buNone/>
            </a:pPr>
            <a:endParaRPr lang="de-AT" dirty="0"/>
          </a:p>
        </p:txBody>
      </p:sp>
      <p:pic>
        <p:nvPicPr>
          <p:cNvPr id="4" name="Grafik 3"/>
          <p:cNvPicPr>
            <a:picLocks noChangeAspect="1"/>
          </p:cNvPicPr>
          <p:nvPr/>
        </p:nvPicPr>
        <p:blipFill>
          <a:blip r:embed="rId2"/>
          <a:stretch>
            <a:fillRect/>
          </a:stretch>
        </p:blipFill>
        <p:spPr>
          <a:xfrm>
            <a:off x="5027327" y="1895856"/>
            <a:ext cx="6122257" cy="4005072"/>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69</a:t>
            </a:fld>
            <a:endParaRPr lang="de-DE" dirty="0"/>
          </a:p>
        </p:txBody>
      </p:sp>
    </p:spTree>
    <p:extLst>
      <p:ext uri="{BB962C8B-B14F-4D97-AF65-F5344CB8AC3E}">
        <p14:creationId xmlns:p14="http://schemas.microsoft.com/office/powerpoint/2010/main" val="537826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1295400" y="605453"/>
            <a:ext cx="9601200" cy="664547"/>
          </a:xfrm>
        </p:spPr>
        <p:txBody>
          <a:bodyPr>
            <a:normAutofit/>
          </a:bodyPr>
          <a:lstStyle/>
          <a:p>
            <a:r>
              <a:rPr lang="de-DE" dirty="0"/>
              <a:t>Software Architekturen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1295400" y="1753985"/>
            <a:ext cx="9601200" cy="4392291"/>
          </a:xfrm>
        </p:spPr>
        <p:txBody>
          <a:bodyPr>
            <a:normAutofit/>
          </a:bodyPr>
          <a:lstStyle/>
          <a:p>
            <a:pPr marL="274320" lvl="1" indent="0">
              <a:buNone/>
            </a:pPr>
            <a:r>
              <a:rPr lang="de-DE" sz="3200" dirty="0" err="1"/>
              <a:t>Standalone</a:t>
            </a:r>
            <a:endParaRPr lang="de-DE" sz="3200" dirty="0"/>
          </a:p>
          <a:p>
            <a:pPr lvl="1"/>
            <a:r>
              <a:rPr lang="de-DE" sz="2400" dirty="0"/>
              <a:t>Kein Netzwerk verfügbar</a:t>
            </a:r>
            <a:br>
              <a:rPr lang="de-DE" sz="2400" dirty="0"/>
            </a:br>
            <a:r>
              <a:rPr lang="de-DE" sz="2400" dirty="0"/>
              <a:t>oder notwendig</a:t>
            </a:r>
          </a:p>
          <a:p>
            <a:pPr lvl="1"/>
            <a:endParaRPr lang="de-DE" sz="3200" dirty="0"/>
          </a:p>
          <a:p>
            <a:pPr lvl="1"/>
            <a:endParaRPr lang="de-DE" sz="3200" dirty="0"/>
          </a:p>
          <a:p>
            <a:pPr marL="274320" lvl="1" indent="0">
              <a:buNone/>
            </a:pPr>
            <a:endParaRPr lang="de-DE" dirty="0"/>
          </a:p>
          <a:p>
            <a:pPr lvl="1"/>
            <a:endParaRPr lang="de-DE" dirty="0"/>
          </a:p>
        </p:txBody>
      </p:sp>
      <p:pic>
        <p:nvPicPr>
          <p:cNvPr id="5" name="Grafik 4"/>
          <p:cNvPicPr>
            <a:picLocks noChangeAspect="1"/>
          </p:cNvPicPr>
          <p:nvPr/>
        </p:nvPicPr>
        <p:blipFill>
          <a:blip r:embed="rId2"/>
          <a:stretch>
            <a:fillRect/>
          </a:stretch>
        </p:blipFill>
        <p:spPr>
          <a:xfrm>
            <a:off x="5841317" y="2834998"/>
            <a:ext cx="3470940" cy="1428895"/>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7</a:t>
            </a:fld>
            <a:endParaRPr lang="de-DE" dirty="0"/>
          </a:p>
        </p:txBody>
      </p:sp>
    </p:spTree>
    <p:extLst>
      <p:ext uri="{BB962C8B-B14F-4D97-AF65-F5344CB8AC3E}">
        <p14:creationId xmlns:p14="http://schemas.microsoft.com/office/powerpoint/2010/main" val="9250146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Integration</a:t>
            </a:r>
            <a:endParaRPr lang="en-GB" dirty="0"/>
          </a:p>
        </p:txBody>
      </p:sp>
      <p:sp>
        <p:nvSpPr>
          <p:cNvPr id="3" name="Inhaltsplatzhalter 2"/>
          <p:cNvSpPr>
            <a:spLocks noGrp="1"/>
          </p:cNvSpPr>
          <p:nvPr>
            <p:ph idx="1"/>
          </p:nvPr>
        </p:nvSpPr>
        <p:spPr>
          <a:xfrm>
            <a:off x="173736" y="595745"/>
            <a:ext cx="9601200" cy="4037215"/>
          </a:xfrm>
        </p:spPr>
        <p:txBody>
          <a:bodyPr>
            <a:normAutofit/>
          </a:bodyPr>
          <a:lstStyle/>
          <a:p>
            <a:pPr marL="0" indent="0">
              <a:buNone/>
            </a:pPr>
            <a:r>
              <a:rPr lang="de-AT" b="1" dirty="0"/>
              <a:t>Benutzerschnittstellen</a:t>
            </a:r>
          </a:p>
          <a:p>
            <a:r>
              <a:rPr lang="de-AT" dirty="0"/>
              <a:t>Alternative: ein Gateway fasst Client Aufrufe zusammen </a:t>
            </a:r>
            <a:br>
              <a:rPr lang="de-AT" dirty="0"/>
            </a:br>
            <a:r>
              <a:rPr lang="de-AT" dirty="0"/>
              <a:t>und bietet eine für unterschiedliche Clients optimierte </a:t>
            </a:r>
            <a:br>
              <a:rPr lang="de-AT" dirty="0"/>
            </a:br>
            <a:r>
              <a:rPr lang="de-AT" dirty="0"/>
              <a:t>Service Schicht</a:t>
            </a:r>
          </a:p>
          <a:p>
            <a:pPr marL="0" indent="0">
              <a:buNone/>
            </a:pPr>
            <a:endParaRPr lang="de-AT" dirty="0"/>
          </a:p>
        </p:txBody>
      </p:sp>
      <p:pic>
        <p:nvPicPr>
          <p:cNvPr id="5" name="Grafik 4"/>
          <p:cNvPicPr>
            <a:picLocks noChangeAspect="1"/>
          </p:cNvPicPr>
          <p:nvPr/>
        </p:nvPicPr>
        <p:blipFill>
          <a:blip r:embed="rId2"/>
          <a:stretch>
            <a:fillRect/>
          </a:stretch>
        </p:blipFill>
        <p:spPr>
          <a:xfrm>
            <a:off x="7122382" y="1042416"/>
            <a:ext cx="4307618" cy="5815584"/>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70</a:t>
            </a:fld>
            <a:endParaRPr lang="de-DE" dirty="0"/>
          </a:p>
        </p:txBody>
      </p:sp>
    </p:spTree>
    <p:extLst>
      <p:ext uri="{BB962C8B-B14F-4D97-AF65-F5344CB8AC3E}">
        <p14:creationId xmlns:p14="http://schemas.microsoft.com/office/powerpoint/2010/main" val="1928010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Integration</a:t>
            </a:r>
            <a:endParaRPr lang="en-GB" dirty="0"/>
          </a:p>
        </p:txBody>
      </p:sp>
      <p:sp>
        <p:nvSpPr>
          <p:cNvPr id="3" name="Inhaltsplatzhalter 2"/>
          <p:cNvSpPr>
            <a:spLocks noGrp="1"/>
          </p:cNvSpPr>
          <p:nvPr>
            <p:ph idx="1"/>
          </p:nvPr>
        </p:nvSpPr>
        <p:spPr>
          <a:xfrm>
            <a:off x="173736" y="595745"/>
            <a:ext cx="9601200" cy="4037215"/>
          </a:xfrm>
        </p:spPr>
        <p:txBody>
          <a:bodyPr>
            <a:normAutofit/>
          </a:bodyPr>
          <a:lstStyle/>
          <a:p>
            <a:pPr marL="0" indent="0">
              <a:buNone/>
            </a:pPr>
            <a:r>
              <a:rPr lang="de-AT" b="1" dirty="0"/>
              <a:t>Benutzerschnittstellen</a:t>
            </a:r>
          </a:p>
          <a:p>
            <a:r>
              <a:rPr lang="de-AT" dirty="0"/>
              <a:t>Alternative: ein Backend für jedes Frontend </a:t>
            </a:r>
            <a:br>
              <a:rPr lang="de-AT" dirty="0"/>
            </a:br>
            <a:r>
              <a:rPr lang="de-AT" dirty="0"/>
              <a:t>(</a:t>
            </a:r>
            <a:r>
              <a:rPr lang="de-AT" dirty="0" err="1"/>
              <a:t>Backends-Frontends</a:t>
            </a:r>
            <a:r>
              <a:rPr lang="de-AT" dirty="0"/>
              <a:t> Pattern)</a:t>
            </a:r>
          </a:p>
          <a:p>
            <a:r>
              <a:rPr lang="de-AT" dirty="0"/>
              <a:t>Problem: Die </a:t>
            </a:r>
            <a:r>
              <a:rPr lang="de-AT" dirty="0" err="1"/>
              <a:t>Backends</a:t>
            </a:r>
            <a:r>
              <a:rPr lang="de-AT" dirty="0"/>
              <a:t> sind von einer Vielzahl</a:t>
            </a:r>
            <a:br>
              <a:rPr lang="de-AT" dirty="0"/>
            </a:br>
            <a:r>
              <a:rPr lang="de-AT" dirty="0"/>
              <a:t>von Services abhängig</a:t>
            </a:r>
          </a:p>
          <a:p>
            <a:r>
              <a:rPr lang="de-AT" dirty="0"/>
              <a:t>Gefahr: </a:t>
            </a:r>
            <a:r>
              <a:rPr lang="de-AT" dirty="0" err="1"/>
              <a:t>Backends</a:t>
            </a:r>
            <a:r>
              <a:rPr lang="de-AT" dirty="0"/>
              <a:t> beginnen Business Logik</a:t>
            </a:r>
            <a:br>
              <a:rPr lang="de-AT" dirty="0"/>
            </a:br>
            <a:r>
              <a:rPr lang="de-AT" dirty="0"/>
              <a:t>zu implementieren</a:t>
            </a:r>
          </a:p>
          <a:p>
            <a:pPr marL="0" indent="0">
              <a:buNone/>
            </a:pPr>
            <a:endParaRPr lang="de-AT" dirty="0"/>
          </a:p>
        </p:txBody>
      </p:sp>
      <p:pic>
        <p:nvPicPr>
          <p:cNvPr id="4" name="Grafik 3"/>
          <p:cNvPicPr>
            <a:picLocks noChangeAspect="1"/>
          </p:cNvPicPr>
          <p:nvPr/>
        </p:nvPicPr>
        <p:blipFill>
          <a:blip r:embed="rId2"/>
          <a:stretch>
            <a:fillRect/>
          </a:stretch>
        </p:blipFill>
        <p:spPr>
          <a:xfrm>
            <a:off x="5941830" y="774192"/>
            <a:ext cx="5616186" cy="5382768"/>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71</a:t>
            </a:fld>
            <a:endParaRPr lang="de-DE" dirty="0"/>
          </a:p>
        </p:txBody>
      </p:sp>
    </p:spTree>
    <p:extLst>
      <p:ext uri="{BB962C8B-B14F-4D97-AF65-F5344CB8AC3E}">
        <p14:creationId xmlns:p14="http://schemas.microsoft.com/office/powerpoint/2010/main" val="1362969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532140" y="851475"/>
            <a:ext cx="9601200" cy="664547"/>
          </a:xfrm>
        </p:spPr>
        <p:txBody>
          <a:bodyPr>
            <a:normAutofit/>
          </a:bodyPr>
          <a:lstStyle/>
          <a:p>
            <a:r>
              <a:rPr lang="de-DE" dirty="0" err="1"/>
              <a:t>Microservices</a:t>
            </a:r>
            <a:r>
              <a:rPr lang="de-DE" dirty="0"/>
              <a:t> - Agenda</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585040" y="1617958"/>
            <a:ext cx="9601200" cy="4392291"/>
          </a:xfrm>
        </p:spPr>
        <p:txBody>
          <a:bodyPr>
            <a:normAutofit fontScale="85000" lnSpcReduction="20000"/>
          </a:bodyPr>
          <a:lstStyle/>
          <a:p>
            <a:pPr lvl="1"/>
            <a:r>
              <a:rPr lang="de-DE" sz="3200" dirty="0"/>
              <a:t>Einführung</a:t>
            </a:r>
          </a:p>
          <a:p>
            <a:pPr lvl="1"/>
            <a:r>
              <a:rPr lang="de-DE" sz="3200" dirty="0"/>
              <a:t>Gestaltung von Services</a:t>
            </a:r>
          </a:p>
          <a:p>
            <a:pPr lvl="1"/>
            <a:r>
              <a:rPr lang="de-DE" sz="3200" dirty="0"/>
              <a:t>Integration</a:t>
            </a:r>
          </a:p>
          <a:p>
            <a:pPr lvl="1"/>
            <a:r>
              <a:rPr lang="de-DE" sz="3200" dirty="0">
                <a:solidFill>
                  <a:schemeClr val="accent1"/>
                </a:solidFill>
              </a:rPr>
              <a:t>Aufspaltung von Monolithen</a:t>
            </a:r>
          </a:p>
          <a:p>
            <a:pPr lvl="1"/>
            <a:r>
              <a:rPr lang="de-DE" sz="3200" dirty="0" err="1"/>
              <a:t>Deployment</a:t>
            </a:r>
            <a:endParaRPr lang="de-DE" sz="3200" dirty="0"/>
          </a:p>
          <a:p>
            <a:pPr lvl="1"/>
            <a:r>
              <a:rPr lang="de-DE" sz="3200" dirty="0"/>
              <a:t>Test</a:t>
            </a:r>
          </a:p>
          <a:p>
            <a:pPr lvl="1"/>
            <a:r>
              <a:rPr lang="de-DE" sz="3200" dirty="0"/>
              <a:t>Monitoring</a:t>
            </a:r>
          </a:p>
          <a:p>
            <a:pPr lvl="1"/>
            <a:r>
              <a:rPr lang="de-DE" sz="3200" dirty="0"/>
              <a:t>Security</a:t>
            </a:r>
          </a:p>
          <a:p>
            <a:pPr lvl="1"/>
            <a:r>
              <a:rPr lang="de-DE" sz="3200" dirty="0"/>
              <a:t>Skalierung</a:t>
            </a:r>
          </a:p>
          <a:p>
            <a:pPr lvl="1"/>
            <a:r>
              <a:rPr lang="de-DE" sz="3200" dirty="0" err="1"/>
              <a:t>OpenShift</a:t>
            </a:r>
            <a:r>
              <a:rPr lang="de-DE" sz="3200" dirty="0"/>
              <a:t> im Überblick</a:t>
            </a:r>
          </a:p>
          <a:p>
            <a:pPr lvl="1"/>
            <a:endParaRPr lang="de-DE" sz="3200" dirty="0"/>
          </a:p>
          <a:p>
            <a:pPr marL="274320" lvl="1" indent="0">
              <a:buNone/>
            </a:pPr>
            <a:endParaRPr lang="de-DE" dirty="0"/>
          </a:p>
          <a:p>
            <a:pPr lvl="1"/>
            <a:endParaRPr lang="de-DE" dirty="0"/>
          </a:p>
        </p:txBody>
      </p:sp>
      <p:sp>
        <p:nvSpPr>
          <p:cNvPr id="6" name="Foliennummernplatzhalter 5"/>
          <p:cNvSpPr>
            <a:spLocks noGrp="1"/>
          </p:cNvSpPr>
          <p:nvPr>
            <p:ph type="sldNum" sz="quarter" idx="12"/>
          </p:nvPr>
        </p:nvSpPr>
        <p:spPr/>
        <p:txBody>
          <a:bodyPr/>
          <a:lstStyle/>
          <a:p>
            <a:fld id="{E31375A4-56A4-47D6-9801-1991572033F7}" type="slidenum">
              <a:rPr lang="de-DE" smtClean="0"/>
              <a:t>72</a:t>
            </a:fld>
            <a:endParaRPr lang="de-DE" dirty="0"/>
          </a:p>
        </p:txBody>
      </p:sp>
    </p:spTree>
    <p:extLst>
      <p:ext uri="{BB962C8B-B14F-4D97-AF65-F5344CB8AC3E}">
        <p14:creationId xmlns:p14="http://schemas.microsoft.com/office/powerpoint/2010/main" val="22452291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9601200" cy="4037215"/>
          </a:xfrm>
        </p:spPr>
        <p:txBody>
          <a:bodyPr>
            <a:normAutofit/>
          </a:bodyPr>
          <a:lstStyle/>
          <a:p>
            <a:pPr marL="0" indent="0">
              <a:buNone/>
            </a:pPr>
            <a:r>
              <a:rPr lang="de-AT" b="1" dirty="0"/>
              <a:t>Domain </a:t>
            </a:r>
            <a:r>
              <a:rPr lang="de-AT" b="1" dirty="0" err="1"/>
              <a:t>Driven</a:t>
            </a:r>
            <a:r>
              <a:rPr lang="de-AT" b="1" dirty="0"/>
              <a:t> Design</a:t>
            </a:r>
          </a:p>
          <a:p>
            <a:r>
              <a:rPr lang="de-AT" dirty="0"/>
              <a:t>Als methodische Grundlage für die Aufspaltung in Kontexte</a:t>
            </a:r>
            <a:br>
              <a:rPr lang="de-AT" dirty="0"/>
            </a:br>
            <a:r>
              <a:rPr lang="de-AT" dirty="0"/>
              <a:t>wird häufig das „Domain </a:t>
            </a:r>
            <a:r>
              <a:rPr lang="de-AT" dirty="0" err="1"/>
              <a:t>Driven</a:t>
            </a:r>
            <a:r>
              <a:rPr lang="de-AT" dirty="0"/>
              <a:t> Design“, wie es Eric Evans </a:t>
            </a:r>
            <a:br>
              <a:rPr lang="de-AT" dirty="0"/>
            </a:br>
            <a:r>
              <a:rPr lang="de-AT" dirty="0"/>
              <a:t>beschrieben hat, herangezogen.</a:t>
            </a:r>
          </a:p>
          <a:p>
            <a:pPr marL="0" indent="0">
              <a:buNone/>
            </a:pPr>
            <a:endParaRPr lang="de-AT" dirty="0"/>
          </a:p>
        </p:txBody>
      </p:sp>
      <p:pic>
        <p:nvPicPr>
          <p:cNvPr id="5" name="Grafik 4"/>
          <p:cNvPicPr>
            <a:picLocks noChangeAspect="1"/>
          </p:cNvPicPr>
          <p:nvPr/>
        </p:nvPicPr>
        <p:blipFill>
          <a:blip r:embed="rId2"/>
          <a:stretch>
            <a:fillRect/>
          </a:stretch>
        </p:blipFill>
        <p:spPr>
          <a:xfrm>
            <a:off x="7272147" y="343130"/>
            <a:ext cx="4895850" cy="6400800"/>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73</a:t>
            </a:fld>
            <a:endParaRPr lang="de-DE" dirty="0"/>
          </a:p>
        </p:txBody>
      </p:sp>
    </p:spTree>
    <p:extLst>
      <p:ext uri="{BB962C8B-B14F-4D97-AF65-F5344CB8AC3E}">
        <p14:creationId xmlns:p14="http://schemas.microsoft.com/office/powerpoint/2010/main" val="2011210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9601200" cy="4037215"/>
          </a:xfrm>
        </p:spPr>
        <p:txBody>
          <a:bodyPr>
            <a:normAutofit fontScale="85000" lnSpcReduction="20000"/>
          </a:bodyPr>
          <a:lstStyle/>
          <a:p>
            <a:pPr marL="0" indent="0">
              <a:buNone/>
            </a:pPr>
            <a:r>
              <a:rPr lang="de-AT" b="1" dirty="0"/>
              <a:t>Domain </a:t>
            </a:r>
            <a:r>
              <a:rPr lang="de-AT" b="1" dirty="0" err="1"/>
              <a:t>Driven</a:t>
            </a:r>
            <a:r>
              <a:rPr lang="de-AT" b="1" dirty="0"/>
              <a:t> Design</a:t>
            </a:r>
          </a:p>
          <a:p>
            <a:r>
              <a:rPr lang="de-AT" dirty="0"/>
              <a:t>Innerhalb eines </a:t>
            </a:r>
            <a:r>
              <a:rPr lang="de-AT" i="1" dirty="0" err="1"/>
              <a:t>Bounded</a:t>
            </a:r>
            <a:r>
              <a:rPr lang="de-AT" i="1" dirty="0"/>
              <a:t> </a:t>
            </a:r>
            <a:r>
              <a:rPr lang="de-AT" i="1" dirty="0" err="1"/>
              <a:t>Context</a:t>
            </a:r>
            <a:r>
              <a:rPr lang="de-AT" dirty="0"/>
              <a:t> sind Komponenten kontextspezifisch.</a:t>
            </a:r>
          </a:p>
          <a:p>
            <a:r>
              <a:rPr lang="de-AT" dirty="0"/>
              <a:t>Der </a:t>
            </a:r>
            <a:r>
              <a:rPr lang="de-AT" dirty="0" err="1"/>
              <a:t>Bounded</a:t>
            </a:r>
            <a:r>
              <a:rPr lang="de-AT" dirty="0"/>
              <a:t> </a:t>
            </a:r>
            <a:r>
              <a:rPr lang="de-AT" dirty="0" err="1"/>
              <a:t>Context</a:t>
            </a:r>
            <a:r>
              <a:rPr lang="de-AT" dirty="0"/>
              <a:t> ist ein Teil des </a:t>
            </a:r>
            <a:r>
              <a:rPr lang="de-AT" b="1" dirty="0"/>
              <a:t>Problemraums</a:t>
            </a:r>
            <a:r>
              <a:rPr lang="de-AT" dirty="0"/>
              <a:t> (</a:t>
            </a:r>
            <a:r>
              <a:rPr lang="de-AT" dirty="0" err="1"/>
              <a:t>problem</a:t>
            </a:r>
            <a:r>
              <a:rPr lang="de-AT" dirty="0"/>
              <a:t> </a:t>
            </a:r>
            <a:r>
              <a:rPr lang="de-AT" dirty="0" err="1"/>
              <a:t>space</a:t>
            </a:r>
            <a:r>
              <a:rPr lang="de-AT" dirty="0"/>
              <a:t>)</a:t>
            </a:r>
          </a:p>
          <a:p>
            <a:r>
              <a:rPr lang="de-AT" dirty="0"/>
              <a:t>Im </a:t>
            </a:r>
            <a:r>
              <a:rPr lang="de-AT" b="1" i="1" dirty="0"/>
              <a:t>Lösungsraum </a:t>
            </a:r>
            <a:r>
              <a:rPr lang="de-AT" b="1" dirty="0"/>
              <a:t>(</a:t>
            </a:r>
            <a:r>
              <a:rPr lang="de-AT" b="1" i="1" dirty="0" err="1"/>
              <a:t>solution</a:t>
            </a:r>
            <a:r>
              <a:rPr lang="de-AT" b="1" i="1" dirty="0"/>
              <a:t> </a:t>
            </a:r>
            <a:r>
              <a:rPr lang="de-AT" b="1" i="1" dirty="0" err="1"/>
              <a:t>space</a:t>
            </a:r>
            <a:r>
              <a:rPr lang="de-AT" b="1" dirty="0"/>
              <a:t>) </a:t>
            </a:r>
            <a:r>
              <a:rPr lang="de-AT" dirty="0"/>
              <a:t>wird die tatsächliche Lösung für den Problemraum implementiert.</a:t>
            </a:r>
          </a:p>
          <a:p>
            <a:r>
              <a:rPr lang="de-AT" dirty="0"/>
              <a:t>Ein Team arbeitet in einem bestimmten </a:t>
            </a:r>
            <a:r>
              <a:rPr lang="de-AT" i="1" dirty="0" err="1"/>
              <a:t>Bounded</a:t>
            </a:r>
            <a:r>
              <a:rPr lang="de-AT" i="1" dirty="0"/>
              <a:t> </a:t>
            </a:r>
            <a:r>
              <a:rPr lang="de-AT" i="1" dirty="0" err="1"/>
              <a:t>Context</a:t>
            </a:r>
            <a:r>
              <a:rPr lang="de-AT" dirty="0"/>
              <a:t>.</a:t>
            </a:r>
          </a:p>
          <a:p>
            <a:r>
              <a:rPr lang="de-AT" dirty="0"/>
              <a:t>Das Team spricht eine bestimmte Sprache (Begriffe) innerhalb eines </a:t>
            </a:r>
            <a:r>
              <a:rPr lang="de-AT" i="1" dirty="0" err="1"/>
              <a:t>Bounded</a:t>
            </a:r>
            <a:r>
              <a:rPr lang="de-AT" i="1" dirty="0"/>
              <a:t> </a:t>
            </a:r>
            <a:r>
              <a:rPr lang="de-AT" i="1" dirty="0" err="1"/>
              <a:t>Context</a:t>
            </a:r>
            <a:r>
              <a:rPr lang="de-AT" dirty="0"/>
              <a:t>, diese wird </a:t>
            </a:r>
            <a:r>
              <a:rPr lang="de-AT" i="1" dirty="0" err="1"/>
              <a:t>Ubiquitous</a:t>
            </a:r>
            <a:r>
              <a:rPr lang="de-AT" i="1" dirty="0"/>
              <a:t> Language</a:t>
            </a:r>
            <a:r>
              <a:rPr lang="de-AT" dirty="0"/>
              <a:t> bezeichnet.</a:t>
            </a:r>
          </a:p>
          <a:p>
            <a:r>
              <a:rPr lang="de-AT" dirty="0"/>
              <a:t>Diese </a:t>
            </a:r>
            <a:r>
              <a:rPr lang="de-AT" i="1" dirty="0" err="1"/>
              <a:t>Ubiquitous</a:t>
            </a:r>
            <a:r>
              <a:rPr lang="de-AT" i="1" dirty="0"/>
              <a:t> Language</a:t>
            </a:r>
            <a:r>
              <a:rPr lang="de-AT" dirty="0"/>
              <a:t> wird sowohl von den Teammitgliedern gesprochen, als auch im Software Modell implementiert.</a:t>
            </a:r>
          </a:p>
          <a:p>
            <a:r>
              <a:rPr lang="de-AT" dirty="0"/>
              <a:t>Ist der </a:t>
            </a:r>
            <a:r>
              <a:rPr lang="de-AT" i="1" dirty="0" err="1"/>
              <a:t>Bounded</a:t>
            </a:r>
            <a:r>
              <a:rPr lang="de-AT" i="1" dirty="0"/>
              <a:t> </a:t>
            </a:r>
            <a:r>
              <a:rPr lang="de-AT" i="1" dirty="0" err="1"/>
              <a:t>Context</a:t>
            </a:r>
            <a:r>
              <a:rPr lang="de-AT" i="1" dirty="0"/>
              <a:t> </a:t>
            </a:r>
            <a:r>
              <a:rPr lang="de-AT" dirty="0"/>
              <a:t>ein Herzstück der Unternehmensstrategie, so wird er als </a:t>
            </a:r>
            <a:r>
              <a:rPr lang="de-AT" i="1" dirty="0"/>
              <a:t>Core Domain </a:t>
            </a:r>
            <a:r>
              <a:rPr lang="de-AT" dirty="0"/>
              <a:t>bezeichnet.</a:t>
            </a:r>
          </a:p>
          <a:p>
            <a:pPr marL="0" indent="0">
              <a:buNone/>
            </a:pPr>
            <a:endParaRPr lang="de-AT" i="1" dirty="0"/>
          </a:p>
          <a:p>
            <a:pPr marL="0" indent="0">
              <a:buNone/>
            </a:pPr>
            <a:endParaRPr lang="de-AT" dirty="0"/>
          </a:p>
        </p:txBody>
      </p:sp>
      <p:pic>
        <p:nvPicPr>
          <p:cNvPr id="4" name="Grafik 3"/>
          <p:cNvPicPr>
            <a:picLocks noChangeAspect="1"/>
          </p:cNvPicPr>
          <p:nvPr/>
        </p:nvPicPr>
        <p:blipFill>
          <a:blip r:embed="rId2"/>
          <a:stretch>
            <a:fillRect/>
          </a:stretch>
        </p:blipFill>
        <p:spPr>
          <a:xfrm>
            <a:off x="9013742" y="4904423"/>
            <a:ext cx="3223596" cy="1953577"/>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74</a:t>
            </a:fld>
            <a:endParaRPr lang="de-DE" dirty="0"/>
          </a:p>
        </p:txBody>
      </p:sp>
    </p:spTree>
    <p:extLst>
      <p:ext uri="{BB962C8B-B14F-4D97-AF65-F5344CB8AC3E}">
        <p14:creationId xmlns:p14="http://schemas.microsoft.com/office/powerpoint/2010/main" val="3135348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9601200" cy="4037215"/>
          </a:xfrm>
        </p:spPr>
        <p:txBody>
          <a:bodyPr>
            <a:normAutofit/>
          </a:bodyPr>
          <a:lstStyle/>
          <a:p>
            <a:pPr marL="0" indent="0">
              <a:buNone/>
            </a:pPr>
            <a:r>
              <a:rPr lang="de-AT" b="1" dirty="0"/>
              <a:t>Domain </a:t>
            </a:r>
            <a:r>
              <a:rPr lang="de-AT" b="1" dirty="0" err="1"/>
              <a:t>Driven</a:t>
            </a:r>
            <a:r>
              <a:rPr lang="de-AT" b="1" dirty="0"/>
              <a:t> Design</a:t>
            </a:r>
          </a:p>
          <a:p>
            <a:r>
              <a:rPr lang="de-AT" dirty="0"/>
              <a:t>Ein </a:t>
            </a:r>
            <a:r>
              <a:rPr lang="de-AT" i="1" dirty="0" err="1"/>
              <a:t>Bounded</a:t>
            </a:r>
            <a:r>
              <a:rPr lang="de-AT" i="1" dirty="0"/>
              <a:t> </a:t>
            </a:r>
            <a:r>
              <a:rPr lang="de-AT" i="1" dirty="0" err="1"/>
              <a:t>Context</a:t>
            </a:r>
            <a:r>
              <a:rPr lang="de-AT" i="1" dirty="0"/>
              <a:t> </a:t>
            </a:r>
            <a:r>
              <a:rPr lang="de-AT" dirty="0"/>
              <a:t>wird einem Team zugeordnet. Ein Team kann an mehreren </a:t>
            </a:r>
            <a:r>
              <a:rPr lang="de-AT" i="1" dirty="0" err="1"/>
              <a:t>Bounded</a:t>
            </a:r>
            <a:r>
              <a:rPr lang="de-AT" i="1" dirty="0"/>
              <a:t> </a:t>
            </a:r>
            <a:r>
              <a:rPr lang="de-AT" i="1" dirty="0" err="1"/>
              <a:t>Contexts</a:t>
            </a:r>
            <a:r>
              <a:rPr lang="de-AT" dirty="0"/>
              <a:t> arbeiten, aber nicht umgekehrt.</a:t>
            </a:r>
          </a:p>
          <a:p>
            <a:r>
              <a:rPr lang="de-AT" dirty="0"/>
              <a:t>Die </a:t>
            </a:r>
            <a:r>
              <a:rPr lang="de-AT" i="1" dirty="0"/>
              <a:t>Core Domain</a:t>
            </a:r>
            <a:r>
              <a:rPr lang="de-AT" dirty="0"/>
              <a:t> wird den besten Mitarbeitern anvertraut.</a:t>
            </a:r>
          </a:p>
          <a:p>
            <a:r>
              <a:rPr lang="de-AT" dirty="0"/>
              <a:t>Quellcode und Datenbank gehören einem Team. Das Team bestimmt über welche Schnittstellen „sein“ </a:t>
            </a:r>
            <a:r>
              <a:rPr lang="de-AT" i="1" dirty="0" err="1"/>
              <a:t>Bounded</a:t>
            </a:r>
            <a:r>
              <a:rPr lang="de-AT" i="1" dirty="0"/>
              <a:t> </a:t>
            </a:r>
            <a:r>
              <a:rPr lang="de-AT" i="1" dirty="0" err="1"/>
              <a:t>Context</a:t>
            </a:r>
            <a:r>
              <a:rPr lang="de-AT" dirty="0"/>
              <a:t> benutzt werden darf.</a:t>
            </a:r>
          </a:p>
          <a:p>
            <a:endParaRPr lang="de-AT" i="1" dirty="0"/>
          </a:p>
          <a:p>
            <a:endParaRPr lang="de-AT" i="1" dirty="0"/>
          </a:p>
          <a:p>
            <a:pPr marL="0" indent="0">
              <a:buNone/>
            </a:pPr>
            <a:endParaRPr lang="de-AT" i="1" dirty="0"/>
          </a:p>
          <a:p>
            <a:pPr marL="0" indent="0">
              <a:buNone/>
            </a:pPr>
            <a:endParaRPr lang="de-AT" dirty="0"/>
          </a:p>
        </p:txBody>
      </p:sp>
      <p:pic>
        <p:nvPicPr>
          <p:cNvPr id="4" name="Grafik 3"/>
          <p:cNvPicPr>
            <a:picLocks noChangeAspect="1"/>
          </p:cNvPicPr>
          <p:nvPr/>
        </p:nvPicPr>
        <p:blipFill>
          <a:blip r:embed="rId2"/>
          <a:stretch>
            <a:fillRect/>
          </a:stretch>
        </p:blipFill>
        <p:spPr>
          <a:xfrm>
            <a:off x="6272150" y="4904423"/>
            <a:ext cx="3223596" cy="1953577"/>
          </a:xfrm>
          <a:prstGeom prst="rect">
            <a:avLst/>
          </a:prstGeom>
        </p:spPr>
      </p:pic>
      <p:pic>
        <p:nvPicPr>
          <p:cNvPr id="5" name="Grafik 4"/>
          <p:cNvPicPr>
            <a:picLocks noChangeAspect="1"/>
          </p:cNvPicPr>
          <p:nvPr/>
        </p:nvPicPr>
        <p:blipFill>
          <a:blip r:embed="rId3"/>
          <a:stretch>
            <a:fillRect/>
          </a:stretch>
        </p:blipFill>
        <p:spPr>
          <a:xfrm>
            <a:off x="9367730" y="4373009"/>
            <a:ext cx="2824270" cy="2484991"/>
          </a:xfrm>
          <a:prstGeom prst="rect">
            <a:avLst/>
          </a:prstGeom>
        </p:spPr>
      </p:pic>
      <p:sp>
        <p:nvSpPr>
          <p:cNvPr id="8" name="Foliennummernplatzhalter 7"/>
          <p:cNvSpPr>
            <a:spLocks noGrp="1"/>
          </p:cNvSpPr>
          <p:nvPr>
            <p:ph type="sldNum" sz="quarter" idx="12"/>
          </p:nvPr>
        </p:nvSpPr>
        <p:spPr/>
        <p:txBody>
          <a:bodyPr/>
          <a:lstStyle/>
          <a:p>
            <a:fld id="{E31375A4-56A4-47D6-9801-1991572033F7}" type="slidenum">
              <a:rPr lang="de-DE" smtClean="0"/>
              <a:t>75</a:t>
            </a:fld>
            <a:endParaRPr lang="de-DE" dirty="0"/>
          </a:p>
        </p:txBody>
      </p:sp>
    </p:spTree>
    <p:extLst>
      <p:ext uri="{BB962C8B-B14F-4D97-AF65-F5344CB8AC3E}">
        <p14:creationId xmlns:p14="http://schemas.microsoft.com/office/powerpoint/2010/main" val="4013339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9601200" cy="4037215"/>
          </a:xfrm>
        </p:spPr>
        <p:txBody>
          <a:bodyPr>
            <a:normAutofit/>
          </a:bodyPr>
          <a:lstStyle/>
          <a:p>
            <a:pPr marL="0" indent="0">
              <a:buNone/>
            </a:pPr>
            <a:r>
              <a:rPr lang="de-AT" b="1" dirty="0"/>
              <a:t>Domain </a:t>
            </a:r>
            <a:r>
              <a:rPr lang="de-AT" b="1" dirty="0" err="1"/>
              <a:t>Driven</a:t>
            </a:r>
            <a:r>
              <a:rPr lang="de-AT" b="1" dirty="0"/>
              <a:t> Design</a:t>
            </a:r>
          </a:p>
          <a:p>
            <a:r>
              <a:rPr lang="de-AT" dirty="0"/>
              <a:t>Begriffe außerhalb des </a:t>
            </a:r>
            <a:r>
              <a:rPr lang="de-AT" dirty="0" err="1"/>
              <a:t>Bounded</a:t>
            </a:r>
            <a:r>
              <a:rPr lang="de-AT" dirty="0"/>
              <a:t> </a:t>
            </a:r>
            <a:r>
              <a:rPr lang="de-AT" dirty="0" err="1"/>
              <a:t>Context</a:t>
            </a:r>
            <a:r>
              <a:rPr lang="de-AT" dirty="0"/>
              <a:t> können von jenen im </a:t>
            </a:r>
            <a:r>
              <a:rPr lang="de-AT" dirty="0" err="1"/>
              <a:t>Context</a:t>
            </a:r>
            <a:r>
              <a:rPr lang="de-AT" dirty="0"/>
              <a:t> abweichen</a:t>
            </a:r>
          </a:p>
          <a:p>
            <a:r>
              <a:rPr lang="de-AT" dirty="0"/>
              <a:t>Jede </a:t>
            </a:r>
            <a:r>
              <a:rPr lang="de-AT" dirty="0" err="1"/>
              <a:t>Bounded</a:t>
            </a:r>
            <a:r>
              <a:rPr lang="de-AT" dirty="0"/>
              <a:t> </a:t>
            </a:r>
            <a:r>
              <a:rPr lang="de-AT" dirty="0" err="1"/>
              <a:t>Context</a:t>
            </a:r>
            <a:r>
              <a:rPr lang="de-AT" dirty="0"/>
              <a:t> bildet u.U. sein eigenes Vokabular</a:t>
            </a:r>
          </a:p>
          <a:p>
            <a:r>
              <a:rPr lang="de-AT" dirty="0"/>
              <a:t>Das Konzept der </a:t>
            </a:r>
            <a:r>
              <a:rPr lang="de-AT" dirty="0" err="1"/>
              <a:t>Bounded</a:t>
            </a:r>
            <a:r>
              <a:rPr lang="de-AT" dirty="0"/>
              <a:t> </a:t>
            </a:r>
            <a:r>
              <a:rPr lang="de-AT" dirty="0" err="1"/>
              <a:t>Contexts</a:t>
            </a:r>
            <a:r>
              <a:rPr lang="de-AT" dirty="0"/>
              <a:t> verhindert, dass der </a:t>
            </a:r>
            <a:r>
              <a:rPr lang="de-AT" dirty="0" err="1"/>
              <a:t>Scope</a:t>
            </a:r>
            <a:r>
              <a:rPr lang="de-AT" dirty="0"/>
              <a:t> des Projektes zu groß wird und somit zu einem Monolithen wird.</a:t>
            </a:r>
          </a:p>
          <a:p>
            <a:endParaRPr lang="de-AT" i="1" dirty="0"/>
          </a:p>
          <a:p>
            <a:endParaRPr lang="de-AT" i="1" dirty="0"/>
          </a:p>
          <a:p>
            <a:pPr marL="0" indent="0">
              <a:buNone/>
            </a:pPr>
            <a:endParaRPr lang="de-AT" i="1" dirty="0"/>
          </a:p>
          <a:p>
            <a:pPr marL="0" indent="0">
              <a:buNone/>
            </a:pPr>
            <a:endParaRPr lang="de-AT" dirty="0"/>
          </a:p>
        </p:txBody>
      </p:sp>
      <p:pic>
        <p:nvPicPr>
          <p:cNvPr id="7" name="Grafik 6"/>
          <p:cNvPicPr>
            <a:picLocks noChangeAspect="1"/>
          </p:cNvPicPr>
          <p:nvPr/>
        </p:nvPicPr>
        <p:blipFill>
          <a:blip r:embed="rId2"/>
          <a:stretch>
            <a:fillRect/>
          </a:stretch>
        </p:blipFill>
        <p:spPr>
          <a:xfrm>
            <a:off x="1089279" y="4063736"/>
            <a:ext cx="2775585" cy="1398280"/>
          </a:xfrm>
          <a:prstGeom prst="rect">
            <a:avLst/>
          </a:prstGeom>
        </p:spPr>
      </p:pic>
      <p:pic>
        <p:nvPicPr>
          <p:cNvPr id="8" name="Grafik 7"/>
          <p:cNvPicPr>
            <a:picLocks noChangeAspect="1"/>
          </p:cNvPicPr>
          <p:nvPr/>
        </p:nvPicPr>
        <p:blipFill>
          <a:blip r:embed="rId3"/>
          <a:stretch>
            <a:fillRect/>
          </a:stretch>
        </p:blipFill>
        <p:spPr>
          <a:xfrm>
            <a:off x="6662928" y="3800811"/>
            <a:ext cx="4359402" cy="1854372"/>
          </a:xfrm>
          <a:prstGeom prst="rect">
            <a:avLst/>
          </a:prstGeom>
        </p:spPr>
      </p:pic>
      <p:cxnSp>
        <p:nvCxnSpPr>
          <p:cNvPr id="10" name="Gerade Verbindung mit Pfeil 9"/>
          <p:cNvCxnSpPr/>
          <p:nvPr/>
        </p:nvCxnSpPr>
        <p:spPr>
          <a:xfrm>
            <a:off x="4328160" y="4727997"/>
            <a:ext cx="183489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Foliennummernplatzhalter 5"/>
          <p:cNvSpPr>
            <a:spLocks noGrp="1"/>
          </p:cNvSpPr>
          <p:nvPr>
            <p:ph type="sldNum" sz="quarter" idx="12"/>
          </p:nvPr>
        </p:nvSpPr>
        <p:spPr/>
        <p:txBody>
          <a:bodyPr/>
          <a:lstStyle/>
          <a:p>
            <a:fld id="{E31375A4-56A4-47D6-9801-1991572033F7}" type="slidenum">
              <a:rPr lang="de-DE" smtClean="0"/>
              <a:t>76</a:t>
            </a:fld>
            <a:endParaRPr lang="de-DE" dirty="0"/>
          </a:p>
        </p:txBody>
      </p:sp>
    </p:spTree>
    <p:extLst>
      <p:ext uri="{BB962C8B-B14F-4D97-AF65-F5344CB8AC3E}">
        <p14:creationId xmlns:p14="http://schemas.microsoft.com/office/powerpoint/2010/main" val="1184871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9601200" cy="4037215"/>
          </a:xfrm>
        </p:spPr>
        <p:txBody>
          <a:bodyPr>
            <a:normAutofit/>
          </a:bodyPr>
          <a:lstStyle/>
          <a:p>
            <a:pPr marL="0" indent="0">
              <a:buNone/>
            </a:pPr>
            <a:r>
              <a:rPr lang="de-AT" b="1" dirty="0"/>
              <a:t>Domain </a:t>
            </a:r>
            <a:r>
              <a:rPr lang="de-AT" b="1" dirty="0" err="1"/>
              <a:t>Driven</a:t>
            </a:r>
            <a:r>
              <a:rPr lang="de-AT" b="1" dirty="0"/>
              <a:t> Design</a:t>
            </a:r>
          </a:p>
          <a:p>
            <a:r>
              <a:rPr lang="de-AT" dirty="0"/>
              <a:t>Die organisatorische Aufteilung der Abteilungen oder Arbeitsgruppen ist ein Hinweis für das Ziehen von Modellgrenzen</a:t>
            </a:r>
          </a:p>
          <a:p>
            <a:r>
              <a:rPr lang="de-AT" dirty="0"/>
              <a:t>Siehe auch das Gesetz von Conway: „Organisationen, die Systeme entwerfen, […] sind auf Entwürfe festgelegt, welche die Kommunikationsstrukturen dieser Organisationen abbilden.“</a:t>
            </a:r>
          </a:p>
          <a:p>
            <a:endParaRPr lang="de-AT" i="1" dirty="0"/>
          </a:p>
          <a:p>
            <a:pPr marL="0" indent="0">
              <a:buNone/>
            </a:pPr>
            <a:endParaRPr lang="de-AT" i="1" dirty="0"/>
          </a:p>
          <a:p>
            <a:pPr marL="0" indent="0">
              <a:buNone/>
            </a:pPr>
            <a:endParaRPr lang="de-AT" dirty="0"/>
          </a:p>
        </p:txBody>
      </p:sp>
      <p:pic>
        <p:nvPicPr>
          <p:cNvPr id="4" name="Grafik 3"/>
          <p:cNvPicPr>
            <a:picLocks noChangeAspect="1"/>
          </p:cNvPicPr>
          <p:nvPr/>
        </p:nvPicPr>
        <p:blipFill>
          <a:blip r:embed="rId2"/>
          <a:stretch>
            <a:fillRect/>
          </a:stretch>
        </p:blipFill>
        <p:spPr>
          <a:xfrm>
            <a:off x="841880" y="3556180"/>
            <a:ext cx="3461896" cy="2175932"/>
          </a:xfrm>
          <a:prstGeom prst="rect">
            <a:avLst/>
          </a:prstGeom>
        </p:spPr>
      </p:pic>
      <p:pic>
        <p:nvPicPr>
          <p:cNvPr id="5" name="Grafik 4"/>
          <p:cNvPicPr>
            <a:picLocks noChangeAspect="1"/>
          </p:cNvPicPr>
          <p:nvPr/>
        </p:nvPicPr>
        <p:blipFill>
          <a:blip r:embed="rId3"/>
          <a:stretch>
            <a:fillRect/>
          </a:stretch>
        </p:blipFill>
        <p:spPr>
          <a:xfrm>
            <a:off x="7352092" y="3661568"/>
            <a:ext cx="3772792" cy="2070544"/>
          </a:xfrm>
          <a:prstGeom prst="rect">
            <a:avLst/>
          </a:prstGeom>
        </p:spPr>
      </p:pic>
      <p:cxnSp>
        <p:nvCxnSpPr>
          <p:cNvPr id="9" name="Gerade Verbindung mit Pfeil 8"/>
          <p:cNvCxnSpPr/>
          <p:nvPr/>
        </p:nvCxnSpPr>
        <p:spPr>
          <a:xfrm>
            <a:off x="4584192" y="4809744"/>
            <a:ext cx="2767900" cy="60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oliennummernplatzhalter 7"/>
          <p:cNvSpPr>
            <a:spLocks noGrp="1"/>
          </p:cNvSpPr>
          <p:nvPr>
            <p:ph type="sldNum" sz="quarter" idx="12"/>
          </p:nvPr>
        </p:nvSpPr>
        <p:spPr/>
        <p:txBody>
          <a:bodyPr/>
          <a:lstStyle/>
          <a:p>
            <a:fld id="{E31375A4-56A4-47D6-9801-1991572033F7}" type="slidenum">
              <a:rPr lang="de-DE" smtClean="0"/>
              <a:t>77</a:t>
            </a:fld>
            <a:endParaRPr lang="de-DE" dirty="0"/>
          </a:p>
        </p:txBody>
      </p:sp>
    </p:spTree>
    <p:extLst>
      <p:ext uri="{BB962C8B-B14F-4D97-AF65-F5344CB8AC3E}">
        <p14:creationId xmlns:p14="http://schemas.microsoft.com/office/powerpoint/2010/main" val="3809207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9601200" cy="4037215"/>
          </a:xfrm>
        </p:spPr>
        <p:txBody>
          <a:bodyPr>
            <a:normAutofit/>
          </a:bodyPr>
          <a:lstStyle/>
          <a:p>
            <a:pPr marL="0" indent="0">
              <a:buNone/>
            </a:pPr>
            <a:r>
              <a:rPr lang="de-AT" b="1" dirty="0"/>
              <a:t>Domain </a:t>
            </a:r>
            <a:r>
              <a:rPr lang="de-AT" b="1" dirty="0" err="1"/>
              <a:t>Driven</a:t>
            </a:r>
            <a:r>
              <a:rPr lang="de-AT" b="1" dirty="0"/>
              <a:t> Design </a:t>
            </a:r>
          </a:p>
          <a:p>
            <a:r>
              <a:rPr lang="de-AT" dirty="0"/>
              <a:t>Nachdem die </a:t>
            </a:r>
            <a:r>
              <a:rPr lang="de-AT" i="1" dirty="0"/>
              <a:t>Core Domain </a:t>
            </a:r>
            <a:r>
              <a:rPr lang="de-AT" dirty="0"/>
              <a:t>identifiziert wurde, werden die der Core Domain zugehörigen Begriffe festgelegt (</a:t>
            </a:r>
            <a:r>
              <a:rPr lang="de-AT" i="1" dirty="0" err="1"/>
              <a:t>ubiquitous</a:t>
            </a:r>
            <a:r>
              <a:rPr lang="de-AT" i="1" dirty="0"/>
              <a:t> </a:t>
            </a:r>
            <a:r>
              <a:rPr lang="de-AT" i="1" dirty="0" err="1"/>
              <a:t>language</a:t>
            </a:r>
            <a:r>
              <a:rPr lang="de-AT" dirty="0"/>
              <a:t>)</a:t>
            </a:r>
          </a:p>
          <a:p>
            <a:r>
              <a:rPr lang="de-AT" dirty="0"/>
              <a:t>Die übrigen Begriffe werden dann zu weiteren </a:t>
            </a:r>
            <a:r>
              <a:rPr lang="de-AT" i="1" dirty="0" err="1"/>
              <a:t>Bounded</a:t>
            </a:r>
            <a:r>
              <a:rPr lang="de-AT" i="1" dirty="0"/>
              <a:t> </a:t>
            </a:r>
            <a:r>
              <a:rPr lang="de-AT" i="1" dirty="0" err="1"/>
              <a:t>Contexts</a:t>
            </a:r>
            <a:r>
              <a:rPr lang="de-AT" i="1" dirty="0"/>
              <a:t> </a:t>
            </a:r>
            <a:r>
              <a:rPr lang="de-AT" dirty="0"/>
              <a:t>zusammengesetzt</a:t>
            </a:r>
          </a:p>
          <a:p>
            <a:r>
              <a:rPr lang="de-AT" dirty="0"/>
              <a:t>Jeder dieser </a:t>
            </a:r>
            <a:r>
              <a:rPr lang="de-AT" dirty="0" err="1"/>
              <a:t>Bounded</a:t>
            </a:r>
            <a:r>
              <a:rPr lang="de-AT" dirty="0"/>
              <a:t> </a:t>
            </a:r>
            <a:r>
              <a:rPr lang="de-AT" dirty="0" err="1"/>
              <a:t>Contexts</a:t>
            </a:r>
            <a:r>
              <a:rPr lang="de-AT" dirty="0"/>
              <a:t> bildet dann wieder seine eigene </a:t>
            </a:r>
            <a:r>
              <a:rPr lang="de-AT" dirty="0" err="1"/>
              <a:t>Ubiquitous</a:t>
            </a:r>
            <a:r>
              <a:rPr lang="de-AT" dirty="0"/>
              <a:t> Language</a:t>
            </a:r>
          </a:p>
          <a:p>
            <a:r>
              <a:rPr lang="de-AT" dirty="0"/>
              <a:t>Die übrigen </a:t>
            </a:r>
            <a:r>
              <a:rPr lang="de-AT" dirty="0" err="1"/>
              <a:t>Bounded</a:t>
            </a:r>
            <a:r>
              <a:rPr lang="de-AT" dirty="0"/>
              <a:t> </a:t>
            </a:r>
            <a:r>
              <a:rPr lang="de-AT" dirty="0" err="1"/>
              <a:t>Contexts</a:t>
            </a:r>
            <a:r>
              <a:rPr lang="de-AT" dirty="0"/>
              <a:t> sind </a:t>
            </a:r>
            <a:r>
              <a:rPr lang="de-AT" dirty="0" err="1"/>
              <a:t>sind</a:t>
            </a:r>
            <a:r>
              <a:rPr lang="de-AT" dirty="0"/>
              <a:t> jeweils in einer </a:t>
            </a:r>
            <a:br>
              <a:rPr lang="de-AT" dirty="0"/>
            </a:br>
            <a:r>
              <a:rPr lang="de-AT" dirty="0"/>
              <a:t>Subdomäne (</a:t>
            </a:r>
            <a:r>
              <a:rPr lang="de-AT" dirty="0" err="1"/>
              <a:t>subdomain</a:t>
            </a:r>
            <a:r>
              <a:rPr lang="de-AT" dirty="0"/>
              <a:t>) enthalten.</a:t>
            </a:r>
          </a:p>
          <a:p>
            <a:endParaRPr lang="de-AT" i="1" dirty="0"/>
          </a:p>
          <a:p>
            <a:pPr marL="0" indent="0">
              <a:buNone/>
            </a:pPr>
            <a:endParaRPr lang="de-AT" i="1" dirty="0"/>
          </a:p>
          <a:p>
            <a:pPr marL="0" indent="0">
              <a:buNone/>
            </a:pPr>
            <a:endParaRPr lang="de-AT" dirty="0"/>
          </a:p>
        </p:txBody>
      </p:sp>
      <p:pic>
        <p:nvPicPr>
          <p:cNvPr id="6" name="Grafik 5"/>
          <p:cNvPicPr>
            <a:picLocks noChangeAspect="1"/>
          </p:cNvPicPr>
          <p:nvPr/>
        </p:nvPicPr>
        <p:blipFill>
          <a:blip r:embed="rId2"/>
          <a:stretch>
            <a:fillRect/>
          </a:stretch>
        </p:blipFill>
        <p:spPr>
          <a:xfrm>
            <a:off x="6815328" y="3223952"/>
            <a:ext cx="5170741" cy="3009255"/>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78</a:t>
            </a:fld>
            <a:endParaRPr lang="de-DE" dirty="0"/>
          </a:p>
        </p:txBody>
      </p:sp>
    </p:spTree>
    <p:extLst>
      <p:ext uri="{BB962C8B-B14F-4D97-AF65-F5344CB8AC3E}">
        <p14:creationId xmlns:p14="http://schemas.microsoft.com/office/powerpoint/2010/main" val="4131918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9601200" cy="4037215"/>
          </a:xfrm>
        </p:spPr>
        <p:txBody>
          <a:bodyPr>
            <a:normAutofit/>
          </a:bodyPr>
          <a:lstStyle/>
          <a:p>
            <a:pPr marL="0" indent="0">
              <a:buNone/>
            </a:pPr>
            <a:r>
              <a:rPr lang="de-AT" b="1" dirty="0"/>
              <a:t>Domain </a:t>
            </a:r>
            <a:r>
              <a:rPr lang="de-AT" b="1" dirty="0" err="1"/>
              <a:t>Driven</a:t>
            </a:r>
            <a:r>
              <a:rPr lang="de-AT" b="1" dirty="0"/>
              <a:t> Design – Arten von Domänen</a:t>
            </a:r>
          </a:p>
          <a:p>
            <a:pPr marL="0" indent="0">
              <a:buNone/>
            </a:pPr>
            <a:r>
              <a:rPr lang="de-AT" dirty="0"/>
              <a:t>Es gibt 3 Arten von Domänen:</a:t>
            </a:r>
          </a:p>
          <a:p>
            <a:r>
              <a:rPr lang="de-AT" dirty="0"/>
              <a:t>Core Domain: Fachliches Herzstück der Anwendung</a:t>
            </a:r>
          </a:p>
          <a:p>
            <a:r>
              <a:rPr lang="de-AT" dirty="0" err="1"/>
              <a:t>Supporting</a:t>
            </a:r>
            <a:r>
              <a:rPr lang="de-AT" dirty="0"/>
              <a:t> Subdomain: Nicht von zentraler Bedeutung, Kandidat für Outsourcing</a:t>
            </a:r>
          </a:p>
          <a:p>
            <a:r>
              <a:rPr lang="de-AT" dirty="0" err="1"/>
              <a:t>Generic</a:t>
            </a:r>
            <a:r>
              <a:rPr lang="de-AT" dirty="0"/>
              <a:t> Subdomain: Möglicherweise durch Standardlösungen abdeckbar</a:t>
            </a:r>
            <a:br>
              <a:rPr lang="de-AT" dirty="0"/>
            </a:br>
            <a:endParaRPr lang="de-AT" dirty="0"/>
          </a:p>
          <a:p>
            <a:endParaRPr lang="de-AT" i="1" dirty="0"/>
          </a:p>
          <a:p>
            <a:pPr marL="0" indent="0">
              <a:buNone/>
            </a:pPr>
            <a:endParaRPr lang="de-AT" i="1" dirty="0"/>
          </a:p>
          <a:p>
            <a:pPr marL="0" indent="0">
              <a:buNone/>
            </a:pPr>
            <a:endParaRPr lang="de-AT" dirty="0"/>
          </a:p>
        </p:txBody>
      </p:sp>
      <p:pic>
        <p:nvPicPr>
          <p:cNvPr id="7" name="Grafik 6"/>
          <p:cNvPicPr>
            <a:picLocks noChangeAspect="1"/>
          </p:cNvPicPr>
          <p:nvPr/>
        </p:nvPicPr>
        <p:blipFill>
          <a:blip r:embed="rId2"/>
          <a:stretch>
            <a:fillRect/>
          </a:stretch>
        </p:blipFill>
        <p:spPr>
          <a:xfrm>
            <a:off x="4854713" y="3529584"/>
            <a:ext cx="5917490" cy="2424112"/>
          </a:xfrm>
          <a:prstGeom prst="rect">
            <a:avLst/>
          </a:prstGeom>
        </p:spPr>
      </p:pic>
      <p:sp>
        <p:nvSpPr>
          <p:cNvPr id="6" name="Foliennummernplatzhalter 5"/>
          <p:cNvSpPr>
            <a:spLocks noGrp="1"/>
          </p:cNvSpPr>
          <p:nvPr>
            <p:ph type="sldNum" sz="quarter" idx="12"/>
          </p:nvPr>
        </p:nvSpPr>
        <p:spPr/>
        <p:txBody>
          <a:bodyPr/>
          <a:lstStyle/>
          <a:p>
            <a:fld id="{E31375A4-56A4-47D6-9801-1991572033F7}" type="slidenum">
              <a:rPr lang="de-DE" smtClean="0"/>
              <a:t>79</a:t>
            </a:fld>
            <a:endParaRPr lang="de-DE" dirty="0"/>
          </a:p>
        </p:txBody>
      </p:sp>
    </p:spTree>
    <p:extLst>
      <p:ext uri="{BB962C8B-B14F-4D97-AF65-F5344CB8AC3E}">
        <p14:creationId xmlns:p14="http://schemas.microsoft.com/office/powerpoint/2010/main" val="3449588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675724" y="738413"/>
            <a:ext cx="9601200" cy="664547"/>
          </a:xfrm>
        </p:spPr>
        <p:txBody>
          <a:bodyPr>
            <a:normAutofit/>
          </a:bodyPr>
          <a:lstStyle/>
          <a:p>
            <a:r>
              <a:rPr lang="de-DE" dirty="0"/>
              <a:t>Software Architekturen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396114" y="1625515"/>
            <a:ext cx="9601200" cy="4392291"/>
          </a:xfrm>
        </p:spPr>
        <p:txBody>
          <a:bodyPr>
            <a:normAutofit/>
          </a:bodyPr>
          <a:lstStyle/>
          <a:p>
            <a:pPr marL="274320" lvl="1" indent="0">
              <a:buNone/>
            </a:pPr>
            <a:r>
              <a:rPr lang="de-DE" sz="3200" dirty="0"/>
              <a:t>Mainframe</a:t>
            </a:r>
          </a:p>
          <a:p>
            <a:pPr lvl="1"/>
            <a:r>
              <a:rPr lang="de-DE" sz="2800" dirty="0"/>
              <a:t>Viele Benutzer teilen sich</a:t>
            </a:r>
            <a:br>
              <a:rPr lang="de-DE" sz="2800" dirty="0"/>
            </a:br>
            <a:r>
              <a:rPr lang="de-DE" sz="2800" dirty="0"/>
              <a:t>eine Maschine</a:t>
            </a:r>
          </a:p>
          <a:p>
            <a:pPr lvl="1"/>
            <a:r>
              <a:rPr lang="de-DE" sz="2800" dirty="0"/>
              <a:t>Terminals über einfache </a:t>
            </a:r>
            <a:br>
              <a:rPr lang="de-DE" sz="2800" dirty="0"/>
            </a:br>
            <a:r>
              <a:rPr lang="de-DE" sz="2800" dirty="0"/>
              <a:t>Leitungen angebunden</a:t>
            </a:r>
          </a:p>
          <a:p>
            <a:pPr lvl="1"/>
            <a:r>
              <a:rPr lang="de-DE" sz="2800" dirty="0"/>
              <a:t>Ähnlichkeit mit den </a:t>
            </a:r>
            <a:br>
              <a:rPr lang="de-DE" sz="2800" dirty="0"/>
            </a:br>
            <a:r>
              <a:rPr lang="de-DE" sz="2800" dirty="0"/>
              <a:t>ersten Web Architekturen</a:t>
            </a:r>
          </a:p>
          <a:p>
            <a:pPr lvl="1"/>
            <a:endParaRPr lang="de-DE" sz="3200" dirty="0"/>
          </a:p>
          <a:p>
            <a:pPr lvl="1"/>
            <a:endParaRPr lang="de-DE" sz="3200" dirty="0"/>
          </a:p>
          <a:p>
            <a:pPr marL="274320" lvl="1" indent="0">
              <a:buNone/>
            </a:pPr>
            <a:endParaRPr lang="de-DE" dirty="0"/>
          </a:p>
          <a:p>
            <a:pPr lvl="1"/>
            <a:endParaRPr lang="de-DE" dirty="0"/>
          </a:p>
        </p:txBody>
      </p:sp>
      <p:pic>
        <p:nvPicPr>
          <p:cNvPr id="4" name="Grafik 3"/>
          <p:cNvPicPr>
            <a:picLocks noChangeAspect="1"/>
          </p:cNvPicPr>
          <p:nvPr/>
        </p:nvPicPr>
        <p:blipFill>
          <a:blip r:embed="rId2"/>
          <a:stretch>
            <a:fillRect/>
          </a:stretch>
        </p:blipFill>
        <p:spPr>
          <a:xfrm>
            <a:off x="5176417" y="2070625"/>
            <a:ext cx="6618523" cy="3851698"/>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8</a:t>
            </a:fld>
            <a:endParaRPr lang="de-DE" dirty="0"/>
          </a:p>
        </p:txBody>
      </p:sp>
    </p:spTree>
    <p:extLst>
      <p:ext uri="{BB962C8B-B14F-4D97-AF65-F5344CB8AC3E}">
        <p14:creationId xmlns:p14="http://schemas.microsoft.com/office/powerpoint/2010/main" val="33242686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9601200" cy="4037215"/>
          </a:xfrm>
        </p:spPr>
        <p:txBody>
          <a:bodyPr>
            <a:normAutofit/>
          </a:bodyPr>
          <a:lstStyle/>
          <a:p>
            <a:pPr marL="0" indent="0">
              <a:buNone/>
            </a:pPr>
            <a:r>
              <a:rPr lang="de-AT" b="1" dirty="0"/>
              <a:t>Domain </a:t>
            </a:r>
            <a:r>
              <a:rPr lang="de-AT" b="1" dirty="0" err="1"/>
              <a:t>Driven</a:t>
            </a:r>
            <a:r>
              <a:rPr lang="de-AT" b="1" dirty="0"/>
              <a:t> Design – Integration der </a:t>
            </a:r>
            <a:r>
              <a:rPr lang="de-AT" b="1" dirty="0" err="1"/>
              <a:t>Bounded</a:t>
            </a:r>
            <a:r>
              <a:rPr lang="de-AT" b="1" dirty="0"/>
              <a:t> </a:t>
            </a:r>
            <a:r>
              <a:rPr lang="de-AT" b="1" dirty="0" err="1"/>
              <a:t>Contexts</a:t>
            </a:r>
            <a:endParaRPr lang="de-AT" b="1" dirty="0"/>
          </a:p>
          <a:p>
            <a:r>
              <a:rPr lang="de-AT" dirty="0"/>
              <a:t>Die unterschiedlichen </a:t>
            </a:r>
            <a:r>
              <a:rPr lang="de-AT" i="1" dirty="0" err="1"/>
              <a:t>Bounded</a:t>
            </a:r>
            <a:r>
              <a:rPr lang="de-AT" i="1" dirty="0"/>
              <a:t> </a:t>
            </a:r>
            <a:r>
              <a:rPr lang="de-AT" i="1" dirty="0" err="1"/>
              <a:t>Contexts</a:t>
            </a:r>
            <a:r>
              <a:rPr lang="de-AT" dirty="0"/>
              <a:t> müssen miteinander integriert werden</a:t>
            </a:r>
          </a:p>
          <a:p>
            <a:r>
              <a:rPr lang="de-AT" dirty="0"/>
              <a:t>Die Integration wird als </a:t>
            </a:r>
            <a:r>
              <a:rPr lang="de-AT" i="1" dirty="0" err="1"/>
              <a:t>Context</a:t>
            </a:r>
            <a:r>
              <a:rPr lang="de-AT" i="1" dirty="0"/>
              <a:t> Mapping </a:t>
            </a:r>
            <a:r>
              <a:rPr lang="de-AT" dirty="0"/>
              <a:t>bezeichnet</a:t>
            </a:r>
          </a:p>
          <a:p>
            <a:r>
              <a:rPr lang="de-AT" dirty="0"/>
              <a:t>Der Bogen im unteren Bild repräsentiert die Übersetzung der unterschiedlichen </a:t>
            </a:r>
            <a:r>
              <a:rPr lang="de-AT" i="1" dirty="0" err="1"/>
              <a:t>Ubiquitous</a:t>
            </a:r>
            <a:r>
              <a:rPr lang="de-AT" i="1" dirty="0"/>
              <a:t> </a:t>
            </a:r>
            <a:r>
              <a:rPr lang="de-AT" i="1" dirty="0" err="1"/>
              <a:t>Languages</a:t>
            </a:r>
            <a:endParaRPr lang="de-AT" i="1" dirty="0"/>
          </a:p>
          <a:p>
            <a:pPr marL="0" indent="0">
              <a:buNone/>
            </a:pPr>
            <a:endParaRPr lang="de-AT" dirty="0"/>
          </a:p>
        </p:txBody>
      </p:sp>
      <p:pic>
        <p:nvPicPr>
          <p:cNvPr id="4" name="Grafik 3"/>
          <p:cNvPicPr>
            <a:picLocks noChangeAspect="1"/>
          </p:cNvPicPr>
          <p:nvPr/>
        </p:nvPicPr>
        <p:blipFill>
          <a:blip r:embed="rId2"/>
          <a:stretch>
            <a:fillRect/>
          </a:stretch>
        </p:blipFill>
        <p:spPr>
          <a:xfrm>
            <a:off x="1746980" y="3884105"/>
            <a:ext cx="6235256" cy="1897687"/>
          </a:xfrm>
          <a:prstGeom prst="rect">
            <a:avLst/>
          </a:prstGeom>
        </p:spPr>
      </p:pic>
      <p:cxnSp>
        <p:nvCxnSpPr>
          <p:cNvPr id="6" name="Gerade Verbindung mit Pfeil 5"/>
          <p:cNvCxnSpPr/>
          <p:nvPr/>
        </p:nvCxnSpPr>
        <p:spPr>
          <a:xfrm flipH="1">
            <a:off x="5175504" y="3090672"/>
            <a:ext cx="24384" cy="11887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feld 7"/>
          <p:cNvSpPr txBox="1"/>
          <p:nvPr/>
        </p:nvSpPr>
        <p:spPr>
          <a:xfrm>
            <a:off x="4319017" y="2735273"/>
            <a:ext cx="2148839" cy="369332"/>
          </a:xfrm>
          <a:prstGeom prst="rect">
            <a:avLst/>
          </a:prstGeom>
          <a:noFill/>
        </p:spPr>
        <p:txBody>
          <a:bodyPr wrap="square" rtlCol="0">
            <a:spAutoFit/>
          </a:bodyPr>
          <a:lstStyle/>
          <a:p>
            <a:r>
              <a:rPr lang="de-AT" i="1" dirty="0" err="1"/>
              <a:t>Context</a:t>
            </a:r>
            <a:r>
              <a:rPr lang="de-AT" i="1" dirty="0"/>
              <a:t> Mapping</a:t>
            </a:r>
            <a:endParaRPr lang="en-GB" i="1" dirty="0"/>
          </a:p>
        </p:txBody>
      </p:sp>
      <p:sp>
        <p:nvSpPr>
          <p:cNvPr id="9" name="Foliennummernplatzhalter 8"/>
          <p:cNvSpPr>
            <a:spLocks noGrp="1"/>
          </p:cNvSpPr>
          <p:nvPr>
            <p:ph type="sldNum" sz="quarter" idx="12"/>
          </p:nvPr>
        </p:nvSpPr>
        <p:spPr/>
        <p:txBody>
          <a:bodyPr/>
          <a:lstStyle/>
          <a:p>
            <a:fld id="{E31375A4-56A4-47D6-9801-1991572033F7}" type="slidenum">
              <a:rPr lang="de-DE" smtClean="0"/>
              <a:t>80</a:t>
            </a:fld>
            <a:endParaRPr lang="de-DE" dirty="0"/>
          </a:p>
        </p:txBody>
      </p:sp>
    </p:spTree>
    <p:extLst>
      <p:ext uri="{BB962C8B-B14F-4D97-AF65-F5344CB8AC3E}">
        <p14:creationId xmlns:p14="http://schemas.microsoft.com/office/powerpoint/2010/main" val="2712302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9601200" cy="4037215"/>
          </a:xfrm>
        </p:spPr>
        <p:txBody>
          <a:bodyPr>
            <a:normAutofit/>
          </a:bodyPr>
          <a:lstStyle/>
          <a:p>
            <a:pPr marL="0" indent="0">
              <a:buNone/>
            </a:pPr>
            <a:r>
              <a:rPr lang="de-AT" b="1" dirty="0"/>
              <a:t>Domain </a:t>
            </a:r>
            <a:r>
              <a:rPr lang="de-AT" b="1" dirty="0" err="1"/>
              <a:t>Driven</a:t>
            </a:r>
            <a:r>
              <a:rPr lang="de-AT" b="1" dirty="0"/>
              <a:t> Design – Arten von </a:t>
            </a:r>
            <a:r>
              <a:rPr lang="de-AT" b="1" dirty="0" err="1"/>
              <a:t>Mappings</a:t>
            </a:r>
            <a:endParaRPr lang="de-AT" b="1" dirty="0"/>
          </a:p>
          <a:p>
            <a:r>
              <a:rPr lang="de-AT" dirty="0" err="1"/>
              <a:t>Partnership</a:t>
            </a:r>
            <a:r>
              <a:rPr lang="de-AT" dirty="0"/>
              <a:t>: die Teams zweier </a:t>
            </a:r>
            <a:r>
              <a:rPr lang="de-AT" i="1" dirty="0" err="1"/>
              <a:t>Bounded</a:t>
            </a:r>
            <a:r>
              <a:rPr lang="de-AT" i="1" dirty="0"/>
              <a:t> </a:t>
            </a:r>
            <a:r>
              <a:rPr lang="de-AT" i="1" dirty="0" err="1"/>
              <a:t>Contexts</a:t>
            </a:r>
            <a:r>
              <a:rPr lang="de-AT" dirty="0"/>
              <a:t> arbeiten eng zusammen</a:t>
            </a:r>
          </a:p>
          <a:p>
            <a:r>
              <a:rPr lang="de-AT" dirty="0"/>
              <a:t>In dieser Zusammenarbeit definieren sie das Mapping und letztendlich die Schnittstellen</a:t>
            </a:r>
          </a:p>
          <a:p>
            <a:pPr marL="0" indent="0">
              <a:buNone/>
            </a:pPr>
            <a:endParaRPr lang="de-AT" dirty="0"/>
          </a:p>
        </p:txBody>
      </p:sp>
      <p:pic>
        <p:nvPicPr>
          <p:cNvPr id="5" name="Grafik 4"/>
          <p:cNvPicPr>
            <a:picLocks noChangeAspect="1"/>
          </p:cNvPicPr>
          <p:nvPr/>
        </p:nvPicPr>
        <p:blipFill>
          <a:blip r:embed="rId2"/>
          <a:stretch>
            <a:fillRect/>
          </a:stretch>
        </p:blipFill>
        <p:spPr>
          <a:xfrm>
            <a:off x="3608832" y="2474870"/>
            <a:ext cx="4159758" cy="1864719"/>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81</a:t>
            </a:fld>
            <a:endParaRPr lang="de-DE" dirty="0"/>
          </a:p>
        </p:txBody>
      </p:sp>
    </p:spTree>
    <p:extLst>
      <p:ext uri="{BB962C8B-B14F-4D97-AF65-F5344CB8AC3E}">
        <p14:creationId xmlns:p14="http://schemas.microsoft.com/office/powerpoint/2010/main" val="1722207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9601200" cy="4037215"/>
          </a:xfrm>
        </p:spPr>
        <p:txBody>
          <a:bodyPr>
            <a:normAutofit/>
          </a:bodyPr>
          <a:lstStyle/>
          <a:p>
            <a:pPr marL="0" indent="0">
              <a:buNone/>
            </a:pPr>
            <a:r>
              <a:rPr lang="de-AT" b="1" dirty="0"/>
              <a:t>Domain </a:t>
            </a:r>
            <a:r>
              <a:rPr lang="de-AT" b="1" dirty="0" err="1"/>
              <a:t>Driven</a:t>
            </a:r>
            <a:r>
              <a:rPr lang="de-AT" b="1" dirty="0"/>
              <a:t> Design – Arten von </a:t>
            </a:r>
            <a:r>
              <a:rPr lang="de-AT" b="1" dirty="0" err="1"/>
              <a:t>Mappings</a:t>
            </a:r>
            <a:endParaRPr lang="de-AT" b="1" dirty="0"/>
          </a:p>
          <a:p>
            <a:r>
              <a:rPr lang="de-AT" dirty="0" err="1"/>
              <a:t>Shared</a:t>
            </a:r>
            <a:r>
              <a:rPr lang="de-AT" dirty="0"/>
              <a:t> Kernel: zwei oder mehrere Teams arbeiten eng zusammen</a:t>
            </a:r>
          </a:p>
          <a:p>
            <a:r>
              <a:rPr lang="de-AT" dirty="0"/>
              <a:t>In dieser Zusammenarbeit definieren sie ein gemeinsames Modell, das sie sich teilen</a:t>
            </a:r>
          </a:p>
          <a:p>
            <a:pPr marL="0" indent="0">
              <a:buNone/>
            </a:pPr>
            <a:endParaRPr lang="de-AT" dirty="0"/>
          </a:p>
        </p:txBody>
      </p:sp>
      <p:pic>
        <p:nvPicPr>
          <p:cNvPr id="4" name="Grafik 3"/>
          <p:cNvPicPr>
            <a:picLocks noChangeAspect="1"/>
          </p:cNvPicPr>
          <p:nvPr/>
        </p:nvPicPr>
        <p:blipFill>
          <a:blip r:embed="rId2"/>
          <a:stretch>
            <a:fillRect/>
          </a:stretch>
        </p:blipFill>
        <p:spPr>
          <a:xfrm>
            <a:off x="3790759" y="2458409"/>
            <a:ext cx="4182809" cy="1917375"/>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82</a:t>
            </a:fld>
            <a:endParaRPr lang="de-DE" dirty="0"/>
          </a:p>
        </p:txBody>
      </p:sp>
    </p:spTree>
    <p:extLst>
      <p:ext uri="{BB962C8B-B14F-4D97-AF65-F5344CB8AC3E}">
        <p14:creationId xmlns:p14="http://schemas.microsoft.com/office/powerpoint/2010/main" val="3317921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4037215"/>
          </a:xfrm>
        </p:spPr>
        <p:txBody>
          <a:bodyPr>
            <a:normAutofit/>
          </a:bodyPr>
          <a:lstStyle/>
          <a:p>
            <a:pPr marL="0" indent="0">
              <a:buNone/>
            </a:pPr>
            <a:r>
              <a:rPr lang="de-AT" b="1" dirty="0"/>
              <a:t>Domain </a:t>
            </a:r>
            <a:r>
              <a:rPr lang="de-AT" b="1" dirty="0" err="1"/>
              <a:t>Driven</a:t>
            </a:r>
            <a:r>
              <a:rPr lang="de-AT" b="1" dirty="0"/>
              <a:t> Design – Arten von </a:t>
            </a:r>
            <a:r>
              <a:rPr lang="de-AT" b="1" dirty="0" err="1"/>
              <a:t>Mappings</a:t>
            </a:r>
            <a:endParaRPr lang="de-AT" b="1" dirty="0"/>
          </a:p>
          <a:p>
            <a:r>
              <a:rPr lang="de-AT" dirty="0"/>
              <a:t>Customer-</a:t>
            </a:r>
            <a:r>
              <a:rPr lang="de-AT" dirty="0" err="1"/>
              <a:t>Supplier</a:t>
            </a:r>
            <a:r>
              <a:rPr lang="de-AT" dirty="0"/>
              <a:t>: zwei Teams arbeiten eng zusammen</a:t>
            </a:r>
          </a:p>
          <a:p>
            <a:r>
              <a:rPr lang="de-AT" dirty="0"/>
              <a:t>Eines der Teams fungiert als Customer, das andere als </a:t>
            </a:r>
            <a:r>
              <a:rPr lang="de-AT" dirty="0" err="1"/>
              <a:t>Supplier</a:t>
            </a:r>
            <a:endParaRPr lang="de-AT" dirty="0"/>
          </a:p>
          <a:p>
            <a:r>
              <a:rPr lang="de-AT" dirty="0"/>
              <a:t>Der </a:t>
            </a:r>
            <a:r>
              <a:rPr lang="de-AT" dirty="0" err="1"/>
              <a:t>Supplier</a:t>
            </a:r>
            <a:r>
              <a:rPr lang="de-AT" dirty="0"/>
              <a:t> muss zur Verfügung stellen, was der Customer benötigt</a:t>
            </a:r>
          </a:p>
          <a:p>
            <a:r>
              <a:rPr lang="de-AT" dirty="0"/>
              <a:t>Die Abstimmung darüber erfolgt gemeinsam</a:t>
            </a:r>
          </a:p>
          <a:p>
            <a:r>
              <a:rPr lang="de-AT" dirty="0"/>
              <a:t>Unten: Team 1 ist der </a:t>
            </a:r>
            <a:r>
              <a:rPr lang="de-AT" dirty="0" err="1"/>
              <a:t>Supplier</a:t>
            </a:r>
            <a:r>
              <a:rPr lang="de-AT" dirty="0"/>
              <a:t> (U…</a:t>
            </a:r>
            <a:r>
              <a:rPr lang="de-AT" dirty="0" err="1"/>
              <a:t>Upstream</a:t>
            </a:r>
            <a:r>
              <a:rPr lang="de-AT" dirty="0"/>
              <a:t>), Team 2 ist der Customer (D…Downstream)</a:t>
            </a:r>
          </a:p>
          <a:p>
            <a:pPr marL="0" indent="0">
              <a:buNone/>
            </a:pPr>
            <a:endParaRPr lang="de-AT" dirty="0"/>
          </a:p>
        </p:txBody>
      </p:sp>
      <p:pic>
        <p:nvPicPr>
          <p:cNvPr id="5" name="Grafik 4"/>
          <p:cNvPicPr>
            <a:picLocks noChangeAspect="1"/>
          </p:cNvPicPr>
          <p:nvPr/>
        </p:nvPicPr>
        <p:blipFill>
          <a:blip r:embed="rId2"/>
          <a:stretch>
            <a:fillRect/>
          </a:stretch>
        </p:blipFill>
        <p:spPr>
          <a:xfrm>
            <a:off x="1854137" y="3873840"/>
            <a:ext cx="4174807" cy="1641377"/>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83</a:t>
            </a:fld>
            <a:endParaRPr lang="de-DE" dirty="0"/>
          </a:p>
        </p:txBody>
      </p:sp>
    </p:spTree>
    <p:extLst>
      <p:ext uri="{BB962C8B-B14F-4D97-AF65-F5344CB8AC3E}">
        <p14:creationId xmlns:p14="http://schemas.microsoft.com/office/powerpoint/2010/main" val="2953519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4037215"/>
          </a:xfrm>
        </p:spPr>
        <p:txBody>
          <a:bodyPr>
            <a:normAutofit/>
          </a:bodyPr>
          <a:lstStyle/>
          <a:p>
            <a:pPr marL="0" indent="0">
              <a:buNone/>
            </a:pPr>
            <a:r>
              <a:rPr lang="de-AT" b="1" dirty="0"/>
              <a:t>Domain </a:t>
            </a:r>
            <a:r>
              <a:rPr lang="de-AT" b="1" dirty="0" err="1"/>
              <a:t>Driven</a:t>
            </a:r>
            <a:r>
              <a:rPr lang="de-AT" b="1" dirty="0"/>
              <a:t> Design – Arten von </a:t>
            </a:r>
            <a:r>
              <a:rPr lang="de-AT" b="1" dirty="0" err="1"/>
              <a:t>Mappings</a:t>
            </a:r>
            <a:endParaRPr lang="de-AT" b="1" dirty="0"/>
          </a:p>
          <a:p>
            <a:r>
              <a:rPr lang="de-AT" dirty="0" err="1"/>
              <a:t>Confirmist</a:t>
            </a:r>
            <a:endParaRPr lang="de-AT" dirty="0"/>
          </a:p>
          <a:p>
            <a:r>
              <a:rPr lang="de-AT" dirty="0"/>
              <a:t>Das </a:t>
            </a:r>
            <a:r>
              <a:rPr lang="de-AT" dirty="0" err="1"/>
              <a:t>Supplier</a:t>
            </a:r>
            <a:r>
              <a:rPr lang="de-AT" dirty="0"/>
              <a:t> Team 1 hat keine Motivation die Anforderungen des Teams 2 zu unterstützen</a:t>
            </a:r>
          </a:p>
          <a:p>
            <a:r>
              <a:rPr lang="de-AT" dirty="0"/>
              <a:t>Das Customer Team 2 passt sich dem </a:t>
            </a:r>
            <a:r>
              <a:rPr lang="de-AT" dirty="0" err="1"/>
              <a:t>Upstream</a:t>
            </a:r>
            <a:r>
              <a:rPr lang="de-AT" dirty="0"/>
              <a:t> Modell an.</a:t>
            </a:r>
          </a:p>
          <a:p>
            <a:r>
              <a:rPr lang="de-AT" dirty="0"/>
              <a:t>Teams werden typischerweise zu </a:t>
            </a:r>
            <a:r>
              <a:rPr lang="de-AT" i="1" dirty="0" err="1"/>
              <a:t>Conformists</a:t>
            </a:r>
            <a:r>
              <a:rPr lang="de-AT" dirty="0"/>
              <a:t>, wenn sie sich in ein sehr großes, komplexes Modell integrieren müssen, das bereits etabliert ist</a:t>
            </a:r>
          </a:p>
          <a:p>
            <a:pPr marL="0" indent="0">
              <a:buNone/>
            </a:pPr>
            <a:endParaRPr lang="de-AT" dirty="0"/>
          </a:p>
        </p:txBody>
      </p:sp>
      <p:pic>
        <p:nvPicPr>
          <p:cNvPr id="6" name="Grafik 5"/>
          <p:cNvPicPr>
            <a:picLocks noChangeAspect="1"/>
          </p:cNvPicPr>
          <p:nvPr/>
        </p:nvPicPr>
        <p:blipFill>
          <a:blip r:embed="rId2"/>
          <a:stretch>
            <a:fillRect/>
          </a:stretch>
        </p:blipFill>
        <p:spPr>
          <a:xfrm>
            <a:off x="4437126" y="3644852"/>
            <a:ext cx="4213098" cy="1617709"/>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84</a:t>
            </a:fld>
            <a:endParaRPr lang="de-DE" dirty="0"/>
          </a:p>
        </p:txBody>
      </p:sp>
    </p:spTree>
    <p:extLst>
      <p:ext uri="{BB962C8B-B14F-4D97-AF65-F5344CB8AC3E}">
        <p14:creationId xmlns:p14="http://schemas.microsoft.com/office/powerpoint/2010/main" val="3000050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4037215"/>
          </a:xfrm>
        </p:spPr>
        <p:txBody>
          <a:bodyPr>
            <a:normAutofit/>
          </a:bodyPr>
          <a:lstStyle/>
          <a:p>
            <a:pPr marL="0" indent="0">
              <a:buNone/>
            </a:pPr>
            <a:r>
              <a:rPr lang="de-AT" b="1" dirty="0"/>
              <a:t>Domain </a:t>
            </a:r>
            <a:r>
              <a:rPr lang="de-AT" b="1" dirty="0" err="1"/>
              <a:t>Driven</a:t>
            </a:r>
            <a:r>
              <a:rPr lang="de-AT" b="1" dirty="0"/>
              <a:t> Design – Arten von </a:t>
            </a:r>
            <a:r>
              <a:rPr lang="de-AT" b="1" dirty="0" err="1"/>
              <a:t>Mappings</a:t>
            </a:r>
            <a:endParaRPr lang="de-AT" b="1" dirty="0"/>
          </a:p>
          <a:p>
            <a:r>
              <a:rPr lang="de-AT" dirty="0" err="1"/>
              <a:t>Anticorruption</a:t>
            </a:r>
            <a:r>
              <a:rPr lang="de-AT" dirty="0"/>
              <a:t> Layer (ACL)</a:t>
            </a:r>
          </a:p>
          <a:p>
            <a:r>
              <a:rPr lang="de-AT" dirty="0"/>
              <a:t>Das Downstream Team 2 etabliert eine Übersetzungsschicht zwischen seiner eigenen </a:t>
            </a:r>
            <a:r>
              <a:rPr lang="de-AT" i="1" dirty="0" err="1"/>
              <a:t>Ubiquitous</a:t>
            </a:r>
            <a:r>
              <a:rPr lang="de-AT" i="1" dirty="0"/>
              <a:t> Language</a:t>
            </a:r>
            <a:r>
              <a:rPr lang="de-AT" dirty="0"/>
              <a:t> und der </a:t>
            </a:r>
            <a:r>
              <a:rPr lang="de-AT" i="1" dirty="0" err="1"/>
              <a:t>Ubiquitous</a:t>
            </a:r>
            <a:r>
              <a:rPr lang="de-AT" i="1" dirty="0"/>
              <a:t> Language</a:t>
            </a:r>
            <a:r>
              <a:rPr lang="de-AT" dirty="0"/>
              <a:t> des </a:t>
            </a:r>
            <a:r>
              <a:rPr lang="de-AT" dirty="0" err="1"/>
              <a:t>Upstream</a:t>
            </a:r>
            <a:r>
              <a:rPr lang="de-AT" dirty="0"/>
              <a:t> Teams</a:t>
            </a:r>
          </a:p>
          <a:p>
            <a:r>
              <a:rPr lang="de-AT" dirty="0"/>
              <a:t>Der </a:t>
            </a:r>
            <a:r>
              <a:rPr lang="de-AT" dirty="0" err="1"/>
              <a:t>Anitcorruption</a:t>
            </a:r>
            <a:r>
              <a:rPr lang="de-AT" dirty="0"/>
              <a:t> Layer ist ein Integrationsansatz, ein Dolmetscher</a:t>
            </a:r>
          </a:p>
          <a:p>
            <a:pPr marL="0" indent="0">
              <a:buNone/>
            </a:pPr>
            <a:endParaRPr lang="de-AT" dirty="0"/>
          </a:p>
        </p:txBody>
      </p:sp>
      <p:pic>
        <p:nvPicPr>
          <p:cNvPr id="4" name="Grafik 3"/>
          <p:cNvPicPr>
            <a:picLocks noChangeAspect="1"/>
          </p:cNvPicPr>
          <p:nvPr/>
        </p:nvPicPr>
        <p:blipFill>
          <a:blip r:embed="rId2"/>
          <a:stretch>
            <a:fillRect/>
          </a:stretch>
        </p:blipFill>
        <p:spPr>
          <a:xfrm>
            <a:off x="4029837" y="3460429"/>
            <a:ext cx="4900803" cy="1608965"/>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85</a:t>
            </a:fld>
            <a:endParaRPr lang="de-DE" dirty="0"/>
          </a:p>
        </p:txBody>
      </p:sp>
    </p:spTree>
    <p:extLst>
      <p:ext uri="{BB962C8B-B14F-4D97-AF65-F5344CB8AC3E}">
        <p14:creationId xmlns:p14="http://schemas.microsoft.com/office/powerpoint/2010/main" val="3848832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4037215"/>
          </a:xfrm>
        </p:spPr>
        <p:txBody>
          <a:bodyPr>
            <a:normAutofit/>
          </a:bodyPr>
          <a:lstStyle/>
          <a:p>
            <a:pPr marL="0" indent="0">
              <a:buNone/>
            </a:pPr>
            <a:r>
              <a:rPr lang="de-AT" b="1" dirty="0"/>
              <a:t>Domain </a:t>
            </a:r>
            <a:r>
              <a:rPr lang="de-AT" b="1" dirty="0" err="1"/>
              <a:t>Driven</a:t>
            </a:r>
            <a:r>
              <a:rPr lang="de-AT" b="1" dirty="0"/>
              <a:t> Design – Arten von </a:t>
            </a:r>
            <a:r>
              <a:rPr lang="de-AT" b="1" dirty="0" err="1"/>
              <a:t>Mappings</a:t>
            </a:r>
            <a:endParaRPr lang="de-AT" b="1" dirty="0"/>
          </a:p>
          <a:p>
            <a:r>
              <a:rPr lang="de-AT" dirty="0"/>
              <a:t>Open Host Service (OHS)</a:t>
            </a:r>
          </a:p>
          <a:p>
            <a:r>
              <a:rPr lang="de-AT" dirty="0"/>
              <a:t>Team 1 bietet Zugriff zu seinem </a:t>
            </a:r>
            <a:r>
              <a:rPr lang="de-AT" i="1" dirty="0" err="1"/>
              <a:t>Bounded</a:t>
            </a:r>
            <a:r>
              <a:rPr lang="de-AT" i="1" dirty="0"/>
              <a:t> </a:t>
            </a:r>
            <a:r>
              <a:rPr lang="de-AT" i="1" dirty="0" err="1"/>
              <a:t>Context</a:t>
            </a:r>
            <a:r>
              <a:rPr lang="de-AT" dirty="0"/>
              <a:t> über eine Menge von Services</a:t>
            </a:r>
          </a:p>
          <a:p>
            <a:r>
              <a:rPr lang="de-AT" dirty="0"/>
              <a:t>Das Protokoll der Services ist offen, sie sind gut dokumentiert, man kann leicht mit ihnen interagieren, es macht Spaß sie zu verwenden.</a:t>
            </a:r>
          </a:p>
          <a:p>
            <a:r>
              <a:rPr lang="de-AT" dirty="0"/>
              <a:t>Es ist angenehm ein </a:t>
            </a:r>
            <a:r>
              <a:rPr lang="de-AT" dirty="0" err="1"/>
              <a:t>Conformist</a:t>
            </a:r>
            <a:r>
              <a:rPr lang="de-AT" dirty="0"/>
              <a:t> dieses Modells zu sein.</a:t>
            </a:r>
          </a:p>
        </p:txBody>
      </p:sp>
      <p:pic>
        <p:nvPicPr>
          <p:cNvPr id="5" name="Grafik 4"/>
          <p:cNvPicPr>
            <a:picLocks noChangeAspect="1"/>
          </p:cNvPicPr>
          <p:nvPr/>
        </p:nvPicPr>
        <p:blipFill>
          <a:blip r:embed="rId2"/>
          <a:stretch>
            <a:fillRect/>
          </a:stretch>
        </p:blipFill>
        <p:spPr>
          <a:xfrm>
            <a:off x="4489513" y="4177384"/>
            <a:ext cx="4599623" cy="1494181"/>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86</a:t>
            </a:fld>
            <a:endParaRPr lang="de-DE" dirty="0"/>
          </a:p>
        </p:txBody>
      </p:sp>
    </p:spTree>
    <p:extLst>
      <p:ext uri="{BB962C8B-B14F-4D97-AF65-F5344CB8AC3E}">
        <p14:creationId xmlns:p14="http://schemas.microsoft.com/office/powerpoint/2010/main" val="61016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4037215"/>
          </a:xfrm>
        </p:spPr>
        <p:txBody>
          <a:bodyPr>
            <a:normAutofit/>
          </a:bodyPr>
          <a:lstStyle/>
          <a:p>
            <a:pPr marL="0" indent="0">
              <a:buNone/>
            </a:pPr>
            <a:r>
              <a:rPr lang="de-AT" b="1" dirty="0"/>
              <a:t>Domain </a:t>
            </a:r>
            <a:r>
              <a:rPr lang="de-AT" b="1" dirty="0" err="1"/>
              <a:t>Driven</a:t>
            </a:r>
            <a:r>
              <a:rPr lang="de-AT" b="1" dirty="0"/>
              <a:t> Design – Arten von </a:t>
            </a:r>
            <a:r>
              <a:rPr lang="de-AT" b="1" dirty="0" err="1"/>
              <a:t>Mappings</a:t>
            </a:r>
            <a:endParaRPr lang="de-AT" b="1" dirty="0"/>
          </a:p>
          <a:p>
            <a:r>
              <a:rPr lang="de-AT" dirty="0" err="1"/>
              <a:t>Published</a:t>
            </a:r>
            <a:r>
              <a:rPr lang="de-AT" dirty="0"/>
              <a:t> Language (PL)</a:t>
            </a:r>
          </a:p>
          <a:p>
            <a:r>
              <a:rPr lang="de-AT" dirty="0"/>
              <a:t>… ist eine wohldefinierte Sprache zum Informationsaustausch, die eine einfache Verwendung und Übersetzung von einer beliebigen Anzahl von </a:t>
            </a:r>
            <a:r>
              <a:rPr lang="de-AT" dirty="0" err="1"/>
              <a:t>Bounded</a:t>
            </a:r>
            <a:r>
              <a:rPr lang="de-AT" dirty="0"/>
              <a:t> </a:t>
            </a:r>
            <a:r>
              <a:rPr lang="de-AT" dirty="0" err="1"/>
              <a:t>Contexts</a:t>
            </a:r>
            <a:r>
              <a:rPr lang="de-AT" dirty="0"/>
              <a:t> ermöglicht</a:t>
            </a:r>
          </a:p>
          <a:p>
            <a:r>
              <a:rPr lang="de-AT" dirty="0"/>
              <a:t>Die </a:t>
            </a:r>
            <a:r>
              <a:rPr lang="de-AT" dirty="0" err="1"/>
              <a:t>Published</a:t>
            </a:r>
            <a:r>
              <a:rPr lang="de-AT" dirty="0"/>
              <a:t> Language verwendet XML Schema, JSON Schema, o.ä.</a:t>
            </a:r>
          </a:p>
        </p:txBody>
      </p:sp>
      <p:pic>
        <p:nvPicPr>
          <p:cNvPr id="4" name="Grafik 3"/>
          <p:cNvPicPr>
            <a:picLocks noChangeAspect="1"/>
          </p:cNvPicPr>
          <p:nvPr/>
        </p:nvPicPr>
        <p:blipFill>
          <a:blip r:embed="rId2"/>
          <a:stretch>
            <a:fillRect/>
          </a:stretch>
        </p:blipFill>
        <p:spPr>
          <a:xfrm>
            <a:off x="4342637" y="3968496"/>
            <a:ext cx="4115379" cy="1731471"/>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87</a:t>
            </a:fld>
            <a:endParaRPr lang="de-DE" dirty="0"/>
          </a:p>
        </p:txBody>
      </p:sp>
    </p:spTree>
    <p:extLst>
      <p:ext uri="{BB962C8B-B14F-4D97-AF65-F5344CB8AC3E}">
        <p14:creationId xmlns:p14="http://schemas.microsoft.com/office/powerpoint/2010/main" val="2877561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4037215"/>
          </a:xfrm>
        </p:spPr>
        <p:txBody>
          <a:bodyPr>
            <a:normAutofit/>
          </a:bodyPr>
          <a:lstStyle/>
          <a:p>
            <a:pPr marL="0" indent="0">
              <a:buNone/>
            </a:pPr>
            <a:r>
              <a:rPr lang="de-AT" b="1" dirty="0"/>
              <a:t>Domain </a:t>
            </a:r>
            <a:r>
              <a:rPr lang="de-AT" b="1" dirty="0" err="1"/>
              <a:t>Driven</a:t>
            </a:r>
            <a:r>
              <a:rPr lang="de-AT" b="1" dirty="0"/>
              <a:t> Design – Arten von </a:t>
            </a:r>
            <a:r>
              <a:rPr lang="de-AT" b="1" dirty="0" err="1"/>
              <a:t>Mappings</a:t>
            </a:r>
            <a:endParaRPr lang="de-AT" b="1" dirty="0"/>
          </a:p>
          <a:p>
            <a:r>
              <a:rPr lang="de-AT" dirty="0" err="1"/>
              <a:t>Seperate</a:t>
            </a:r>
            <a:r>
              <a:rPr lang="de-AT" dirty="0"/>
              <a:t> </a:t>
            </a:r>
            <a:r>
              <a:rPr lang="de-AT" dirty="0" err="1"/>
              <a:t>Ways</a:t>
            </a:r>
            <a:r>
              <a:rPr lang="de-AT" dirty="0"/>
              <a:t> </a:t>
            </a:r>
          </a:p>
          <a:p>
            <a:r>
              <a:rPr lang="de-AT" dirty="0"/>
              <a:t>Es ergibt sich kein signifikanter Nutzen sich mit Team 2 zu integrieren.</a:t>
            </a:r>
          </a:p>
          <a:p>
            <a:r>
              <a:rPr lang="de-AT" dirty="0"/>
              <a:t>Ggf. erzeugt man eine eigene Lösung in einem eigenen </a:t>
            </a:r>
            <a:r>
              <a:rPr lang="de-AT" dirty="0" err="1"/>
              <a:t>Bounded</a:t>
            </a:r>
            <a:r>
              <a:rPr lang="de-AT" dirty="0"/>
              <a:t> </a:t>
            </a:r>
            <a:r>
              <a:rPr lang="de-AT" dirty="0" err="1"/>
              <a:t>Context</a:t>
            </a:r>
            <a:endParaRPr lang="de-AT" dirty="0"/>
          </a:p>
        </p:txBody>
      </p:sp>
      <p:pic>
        <p:nvPicPr>
          <p:cNvPr id="5" name="Grafik 4"/>
          <p:cNvPicPr>
            <a:picLocks noChangeAspect="1"/>
          </p:cNvPicPr>
          <p:nvPr/>
        </p:nvPicPr>
        <p:blipFill>
          <a:blip r:embed="rId2"/>
          <a:stretch>
            <a:fillRect/>
          </a:stretch>
        </p:blipFill>
        <p:spPr>
          <a:xfrm>
            <a:off x="4864608" y="4145280"/>
            <a:ext cx="4758263" cy="1683448"/>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88</a:t>
            </a:fld>
            <a:endParaRPr lang="de-DE" dirty="0"/>
          </a:p>
        </p:txBody>
      </p:sp>
    </p:spTree>
    <p:extLst>
      <p:ext uri="{BB962C8B-B14F-4D97-AF65-F5344CB8AC3E}">
        <p14:creationId xmlns:p14="http://schemas.microsoft.com/office/powerpoint/2010/main" val="2651346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4037215"/>
          </a:xfrm>
        </p:spPr>
        <p:txBody>
          <a:bodyPr>
            <a:normAutofit/>
          </a:bodyPr>
          <a:lstStyle/>
          <a:p>
            <a:pPr marL="0" indent="0">
              <a:buNone/>
            </a:pPr>
            <a:r>
              <a:rPr lang="de-AT" b="1" dirty="0"/>
              <a:t>Domain </a:t>
            </a:r>
            <a:r>
              <a:rPr lang="de-AT" b="1" dirty="0" err="1"/>
              <a:t>Driven</a:t>
            </a:r>
            <a:r>
              <a:rPr lang="de-AT" b="1" dirty="0"/>
              <a:t> Design – Arten von </a:t>
            </a:r>
            <a:r>
              <a:rPr lang="de-AT" b="1" dirty="0" err="1"/>
              <a:t>Mappings</a:t>
            </a:r>
            <a:endParaRPr lang="de-AT" b="1" dirty="0"/>
          </a:p>
        </p:txBody>
      </p:sp>
      <p:pic>
        <p:nvPicPr>
          <p:cNvPr id="4" name="Grafik 3"/>
          <p:cNvPicPr>
            <a:picLocks noChangeAspect="1"/>
          </p:cNvPicPr>
          <p:nvPr/>
        </p:nvPicPr>
        <p:blipFill>
          <a:blip r:embed="rId2"/>
          <a:stretch>
            <a:fillRect/>
          </a:stretch>
        </p:blipFill>
        <p:spPr>
          <a:xfrm>
            <a:off x="3285744" y="1196662"/>
            <a:ext cx="4816650" cy="4257475"/>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89</a:t>
            </a:fld>
            <a:endParaRPr lang="de-DE" dirty="0"/>
          </a:p>
        </p:txBody>
      </p:sp>
    </p:spTree>
    <p:extLst>
      <p:ext uri="{BB962C8B-B14F-4D97-AF65-F5344CB8AC3E}">
        <p14:creationId xmlns:p14="http://schemas.microsoft.com/office/powerpoint/2010/main" val="4294057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65939B2-7861-4239-A6F8-6E358910438A}"/>
              </a:ext>
            </a:extLst>
          </p:cNvPr>
          <p:cNvSpPr>
            <a:spLocks noGrp="1"/>
          </p:cNvSpPr>
          <p:nvPr>
            <p:ph type="title"/>
          </p:nvPr>
        </p:nvSpPr>
        <p:spPr>
          <a:xfrm>
            <a:off x="728624" y="749036"/>
            <a:ext cx="9601200" cy="664547"/>
          </a:xfrm>
        </p:spPr>
        <p:txBody>
          <a:bodyPr>
            <a:normAutofit/>
          </a:bodyPr>
          <a:lstStyle/>
          <a:p>
            <a:r>
              <a:rPr lang="de-DE" dirty="0"/>
              <a:t>Software Architekturen</a:t>
            </a:r>
          </a:p>
        </p:txBody>
      </p:sp>
      <p:sp>
        <p:nvSpPr>
          <p:cNvPr id="3" name="Inhaltsplatzhalter 2">
            <a:extLst>
              <a:ext uri="{FF2B5EF4-FFF2-40B4-BE49-F238E27FC236}">
                <a16:creationId xmlns="" xmlns:a16="http://schemas.microsoft.com/office/drawing/2014/main" id="{B930325A-0D71-4232-BD41-6DA8C83143D8}"/>
              </a:ext>
            </a:extLst>
          </p:cNvPr>
          <p:cNvSpPr>
            <a:spLocks noGrp="1"/>
          </p:cNvSpPr>
          <p:nvPr>
            <p:ph idx="1"/>
          </p:nvPr>
        </p:nvSpPr>
        <p:spPr>
          <a:xfrm>
            <a:off x="486798" y="1580173"/>
            <a:ext cx="9601200" cy="4392291"/>
          </a:xfrm>
        </p:spPr>
        <p:txBody>
          <a:bodyPr>
            <a:normAutofit fontScale="92500" lnSpcReduction="10000"/>
          </a:bodyPr>
          <a:lstStyle/>
          <a:p>
            <a:pPr marL="274320" lvl="1" indent="0">
              <a:buNone/>
            </a:pPr>
            <a:r>
              <a:rPr lang="de-DE" sz="3200" dirty="0"/>
              <a:t>Client Server</a:t>
            </a:r>
          </a:p>
          <a:p>
            <a:pPr lvl="1"/>
            <a:r>
              <a:rPr lang="de-DE" sz="2400" dirty="0"/>
              <a:t>Erste Service Layer</a:t>
            </a:r>
          </a:p>
          <a:p>
            <a:pPr lvl="1"/>
            <a:r>
              <a:rPr lang="de-DE" sz="2400" dirty="0"/>
              <a:t>Netzwerk Kommunikation</a:t>
            </a:r>
          </a:p>
          <a:p>
            <a:pPr lvl="1"/>
            <a:r>
              <a:rPr lang="de-DE" sz="2400" dirty="0"/>
              <a:t>Monolithischer Ansatz </a:t>
            </a:r>
            <a:br>
              <a:rPr lang="de-DE" sz="2400" dirty="0"/>
            </a:br>
            <a:r>
              <a:rPr lang="de-DE" sz="2400" dirty="0"/>
              <a:t>(alle Services einer „Applikation“</a:t>
            </a:r>
            <a:br>
              <a:rPr lang="de-DE" sz="2400" dirty="0"/>
            </a:br>
            <a:r>
              <a:rPr lang="de-DE" sz="2400" dirty="0"/>
              <a:t>auf einem Server)</a:t>
            </a:r>
          </a:p>
          <a:p>
            <a:pPr lvl="1"/>
            <a:r>
              <a:rPr lang="de-DE" sz="2400" dirty="0"/>
              <a:t>Integration mit anderen Servern</a:t>
            </a:r>
            <a:br>
              <a:rPr lang="de-DE" sz="2400" dirty="0"/>
            </a:br>
            <a:r>
              <a:rPr lang="de-DE" sz="2400" dirty="0"/>
              <a:t>möglich</a:t>
            </a:r>
          </a:p>
          <a:p>
            <a:pPr lvl="1"/>
            <a:r>
              <a:rPr lang="de-DE" sz="2400" dirty="0"/>
              <a:t>Zentrale Datenhaltung</a:t>
            </a:r>
          </a:p>
          <a:p>
            <a:pPr lvl="1"/>
            <a:r>
              <a:rPr lang="de-DE" sz="2400" dirty="0"/>
              <a:t>Services einer Applikation </a:t>
            </a:r>
            <a:br>
              <a:rPr lang="de-DE" sz="2400" dirty="0"/>
            </a:br>
            <a:r>
              <a:rPr lang="de-DE" sz="2400" dirty="0"/>
              <a:t>sprechen miteinander über lokale </a:t>
            </a:r>
            <a:br>
              <a:rPr lang="de-DE" sz="2400" dirty="0"/>
            </a:br>
            <a:r>
              <a:rPr lang="de-DE" sz="2400" dirty="0"/>
              <a:t>Aufrufe</a:t>
            </a:r>
          </a:p>
          <a:p>
            <a:pPr lvl="1"/>
            <a:endParaRPr lang="de-DE" sz="3200" dirty="0"/>
          </a:p>
          <a:p>
            <a:pPr lvl="1"/>
            <a:endParaRPr lang="de-DE" sz="3200" dirty="0"/>
          </a:p>
          <a:p>
            <a:pPr marL="274320" lvl="1" indent="0">
              <a:buNone/>
            </a:pPr>
            <a:endParaRPr lang="de-DE" dirty="0"/>
          </a:p>
          <a:p>
            <a:pPr lvl="1"/>
            <a:endParaRPr lang="de-DE" dirty="0"/>
          </a:p>
        </p:txBody>
      </p:sp>
      <p:pic>
        <p:nvPicPr>
          <p:cNvPr id="6" name="Grafik 5"/>
          <p:cNvPicPr>
            <a:picLocks noChangeAspect="1"/>
          </p:cNvPicPr>
          <p:nvPr/>
        </p:nvPicPr>
        <p:blipFill>
          <a:blip r:embed="rId2"/>
          <a:stretch>
            <a:fillRect/>
          </a:stretch>
        </p:blipFill>
        <p:spPr>
          <a:xfrm>
            <a:off x="5646446" y="1081309"/>
            <a:ext cx="6204137" cy="4460400"/>
          </a:xfrm>
          <a:prstGeom prst="rect">
            <a:avLst/>
          </a:prstGeom>
        </p:spPr>
      </p:pic>
      <p:sp>
        <p:nvSpPr>
          <p:cNvPr id="7" name="Foliennummernplatzhalter 6"/>
          <p:cNvSpPr>
            <a:spLocks noGrp="1"/>
          </p:cNvSpPr>
          <p:nvPr>
            <p:ph type="sldNum" sz="quarter" idx="12"/>
          </p:nvPr>
        </p:nvSpPr>
        <p:spPr/>
        <p:txBody>
          <a:bodyPr/>
          <a:lstStyle/>
          <a:p>
            <a:fld id="{E31375A4-56A4-47D6-9801-1991572033F7}" type="slidenum">
              <a:rPr lang="de-DE" smtClean="0"/>
              <a:t>9</a:t>
            </a:fld>
            <a:endParaRPr lang="de-DE" dirty="0"/>
          </a:p>
        </p:txBody>
      </p:sp>
    </p:spTree>
    <p:extLst>
      <p:ext uri="{BB962C8B-B14F-4D97-AF65-F5344CB8AC3E}">
        <p14:creationId xmlns:p14="http://schemas.microsoft.com/office/powerpoint/2010/main" val="11138378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4037215"/>
          </a:xfrm>
        </p:spPr>
        <p:txBody>
          <a:bodyPr>
            <a:normAutofit fontScale="85000" lnSpcReduction="20000"/>
          </a:bodyPr>
          <a:lstStyle/>
          <a:p>
            <a:pPr marL="0" indent="0">
              <a:buNone/>
            </a:pPr>
            <a:r>
              <a:rPr lang="de-AT" b="1" dirty="0"/>
              <a:t>Domain </a:t>
            </a:r>
            <a:r>
              <a:rPr lang="de-AT" b="1" dirty="0" err="1"/>
              <a:t>Driven</a:t>
            </a:r>
            <a:r>
              <a:rPr lang="de-AT" b="1" dirty="0"/>
              <a:t> Design </a:t>
            </a:r>
          </a:p>
          <a:p>
            <a:r>
              <a:rPr lang="de-AT" dirty="0"/>
              <a:t>Big Ball </a:t>
            </a:r>
            <a:r>
              <a:rPr lang="de-AT" dirty="0" err="1"/>
              <a:t>of</a:t>
            </a:r>
            <a:r>
              <a:rPr lang="de-AT" dirty="0"/>
              <a:t> </a:t>
            </a:r>
            <a:r>
              <a:rPr lang="de-AT" dirty="0" err="1"/>
              <a:t>Mud</a:t>
            </a:r>
            <a:endParaRPr lang="de-AT" dirty="0"/>
          </a:p>
          <a:p>
            <a:r>
              <a:rPr lang="de-AT" dirty="0"/>
              <a:t>Es wurde keine Auftrennung in unterschiedliche Domains durchgeführt.</a:t>
            </a:r>
          </a:p>
          <a:p>
            <a:r>
              <a:rPr lang="de-AT" dirty="0"/>
              <a:t>Die gesamte Lösung wird in einer Domäne umgesetzt</a:t>
            </a:r>
          </a:p>
          <a:p>
            <a:r>
              <a:rPr lang="de-AT" dirty="0"/>
              <a:t>Es kommt zu unzulässigen und ungewollten Abhängigkeiten</a:t>
            </a:r>
          </a:p>
          <a:p>
            <a:r>
              <a:rPr lang="de-AT" dirty="0"/>
              <a:t>Änderungen haben große Seiteneffekte</a:t>
            </a:r>
          </a:p>
          <a:p>
            <a:r>
              <a:rPr lang="de-AT" dirty="0"/>
              <a:t>Wartung ist schwierig und kostenintensiv</a:t>
            </a:r>
          </a:p>
          <a:p>
            <a:endParaRPr lang="de-AT" dirty="0"/>
          </a:p>
          <a:p>
            <a:endParaRPr lang="de-AT" dirty="0"/>
          </a:p>
          <a:p>
            <a:r>
              <a:rPr lang="de-AT" dirty="0"/>
              <a:t>Integrationen werden über einen </a:t>
            </a:r>
            <a:r>
              <a:rPr lang="de-AT" dirty="0" err="1"/>
              <a:t>Anticorruption</a:t>
            </a:r>
            <a:r>
              <a:rPr lang="de-AT" dirty="0"/>
              <a:t> Layer gelöst</a:t>
            </a:r>
          </a:p>
        </p:txBody>
      </p:sp>
      <p:pic>
        <p:nvPicPr>
          <p:cNvPr id="4" name="Grafik 3"/>
          <p:cNvPicPr>
            <a:picLocks noChangeAspect="1"/>
          </p:cNvPicPr>
          <p:nvPr/>
        </p:nvPicPr>
        <p:blipFill>
          <a:blip r:embed="rId2"/>
          <a:stretch>
            <a:fillRect/>
          </a:stretch>
        </p:blipFill>
        <p:spPr>
          <a:xfrm>
            <a:off x="7265838" y="1319220"/>
            <a:ext cx="4642387" cy="1823795"/>
          </a:xfrm>
          <a:prstGeom prst="rect">
            <a:avLst/>
          </a:prstGeom>
        </p:spPr>
      </p:pic>
      <p:pic>
        <p:nvPicPr>
          <p:cNvPr id="6" name="Grafik 5"/>
          <p:cNvPicPr>
            <a:picLocks noChangeAspect="1"/>
          </p:cNvPicPr>
          <p:nvPr/>
        </p:nvPicPr>
        <p:blipFill>
          <a:blip r:embed="rId3"/>
          <a:stretch>
            <a:fillRect/>
          </a:stretch>
        </p:blipFill>
        <p:spPr>
          <a:xfrm>
            <a:off x="6246946" y="3905249"/>
            <a:ext cx="5661279" cy="1979421"/>
          </a:xfrm>
          <a:prstGeom prst="rect">
            <a:avLst/>
          </a:prstGeom>
        </p:spPr>
      </p:pic>
      <p:sp>
        <p:nvSpPr>
          <p:cNvPr id="8" name="Foliennummernplatzhalter 7"/>
          <p:cNvSpPr>
            <a:spLocks noGrp="1"/>
          </p:cNvSpPr>
          <p:nvPr>
            <p:ph type="sldNum" sz="quarter" idx="12"/>
          </p:nvPr>
        </p:nvSpPr>
        <p:spPr/>
        <p:txBody>
          <a:bodyPr/>
          <a:lstStyle/>
          <a:p>
            <a:fld id="{E31375A4-56A4-47D6-9801-1991572033F7}" type="slidenum">
              <a:rPr lang="de-DE" smtClean="0"/>
              <a:t>90</a:t>
            </a:fld>
            <a:endParaRPr lang="de-DE" dirty="0"/>
          </a:p>
        </p:txBody>
      </p:sp>
    </p:spTree>
    <p:extLst>
      <p:ext uri="{BB962C8B-B14F-4D97-AF65-F5344CB8AC3E}">
        <p14:creationId xmlns:p14="http://schemas.microsoft.com/office/powerpoint/2010/main" val="751149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5567311"/>
          </a:xfrm>
        </p:spPr>
        <p:txBody>
          <a:bodyPr>
            <a:normAutofit/>
          </a:bodyPr>
          <a:lstStyle/>
          <a:p>
            <a:pPr marL="0" indent="0">
              <a:buNone/>
            </a:pPr>
            <a:r>
              <a:rPr lang="de-AT" b="1" dirty="0"/>
              <a:t>Domain </a:t>
            </a:r>
            <a:r>
              <a:rPr lang="de-AT" b="1" dirty="0" err="1"/>
              <a:t>Driven</a:t>
            </a:r>
            <a:r>
              <a:rPr lang="de-AT" b="1" dirty="0"/>
              <a:t> Design – Strukturen innerhalb eines </a:t>
            </a:r>
            <a:r>
              <a:rPr lang="de-AT" b="1" dirty="0" err="1"/>
              <a:t>Bounded</a:t>
            </a:r>
            <a:r>
              <a:rPr lang="de-AT" b="1" dirty="0"/>
              <a:t> </a:t>
            </a:r>
            <a:r>
              <a:rPr lang="de-AT" b="1" dirty="0" err="1"/>
              <a:t>Context</a:t>
            </a:r>
            <a:endParaRPr lang="de-AT" b="1" dirty="0"/>
          </a:p>
          <a:p>
            <a:r>
              <a:rPr lang="de-AT" dirty="0" err="1"/>
              <a:t>Entities</a:t>
            </a:r>
            <a:r>
              <a:rPr lang="de-AT" dirty="0"/>
              <a:t>, Value Objects und Aggregates</a:t>
            </a:r>
          </a:p>
          <a:p>
            <a:r>
              <a:rPr lang="de-AT" b="1" dirty="0"/>
              <a:t>Entity</a:t>
            </a:r>
            <a:r>
              <a:rPr lang="de-AT" dirty="0"/>
              <a:t>: Eine Entity ist ein „Ding“, das eine eindeutige Identität hat. Sie hat einen Zustand, der sich über die Zeit ändern kann.</a:t>
            </a:r>
          </a:p>
          <a:p>
            <a:r>
              <a:rPr lang="de-AT" b="1" dirty="0"/>
              <a:t>Value </a:t>
            </a:r>
            <a:r>
              <a:rPr lang="de-AT" b="1" dirty="0" err="1"/>
              <a:t>Object</a:t>
            </a:r>
            <a:r>
              <a:rPr lang="de-AT" b="1" dirty="0"/>
              <a:t>:</a:t>
            </a:r>
            <a:r>
              <a:rPr lang="de-AT" dirty="0"/>
              <a:t> Ein Value </a:t>
            </a:r>
            <a:r>
              <a:rPr lang="de-AT" dirty="0" err="1"/>
              <a:t>Object</a:t>
            </a:r>
            <a:r>
              <a:rPr lang="de-AT" dirty="0"/>
              <a:t> ist ein Wert, der keine eindeutige Identität, Äquivalenz wird durch die Menge aller Attribute determiniert. </a:t>
            </a:r>
          </a:p>
          <a:p>
            <a:r>
              <a:rPr lang="de-AT" b="1" dirty="0"/>
              <a:t>Aggregate: </a:t>
            </a:r>
            <a:r>
              <a:rPr lang="de-AT" dirty="0"/>
              <a:t>Aggregates bestehen aus einer oder mehreren </a:t>
            </a:r>
            <a:r>
              <a:rPr lang="de-AT" dirty="0" err="1"/>
              <a:t>Entities</a:t>
            </a:r>
            <a:r>
              <a:rPr lang="de-AT" dirty="0"/>
              <a:t>. Sie können auch Value Objects enthalten</a:t>
            </a:r>
          </a:p>
          <a:p>
            <a:endParaRPr lang="de-AT" b="1" dirty="0"/>
          </a:p>
          <a:p>
            <a:pPr marL="0" indent="0">
              <a:buNone/>
            </a:pPr>
            <a:endParaRPr lang="de-AT" b="1" dirty="0"/>
          </a:p>
          <a:p>
            <a:r>
              <a:rPr lang="de-AT" dirty="0"/>
              <a:t>Aggregates haben Root </a:t>
            </a:r>
            <a:r>
              <a:rPr lang="de-AT" dirty="0" err="1"/>
              <a:t>Entities</a:t>
            </a:r>
            <a:r>
              <a:rPr lang="de-AT" dirty="0"/>
              <a:t>:</a:t>
            </a:r>
          </a:p>
          <a:p>
            <a:endParaRPr lang="de-AT" dirty="0"/>
          </a:p>
        </p:txBody>
      </p:sp>
      <p:pic>
        <p:nvPicPr>
          <p:cNvPr id="5" name="Grafik 4"/>
          <p:cNvPicPr>
            <a:picLocks noChangeAspect="1"/>
          </p:cNvPicPr>
          <p:nvPr/>
        </p:nvPicPr>
        <p:blipFill>
          <a:blip r:embed="rId2"/>
          <a:stretch>
            <a:fillRect/>
          </a:stretch>
        </p:blipFill>
        <p:spPr>
          <a:xfrm>
            <a:off x="4439221" y="3641688"/>
            <a:ext cx="4179792" cy="1705724"/>
          </a:xfrm>
          <a:prstGeom prst="rect">
            <a:avLst/>
          </a:prstGeom>
        </p:spPr>
      </p:pic>
      <p:pic>
        <p:nvPicPr>
          <p:cNvPr id="7" name="Grafik 6"/>
          <p:cNvPicPr>
            <a:picLocks noChangeAspect="1"/>
          </p:cNvPicPr>
          <p:nvPr/>
        </p:nvPicPr>
        <p:blipFill>
          <a:blip r:embed="rId3"/>
          <a:stretch>
            <a:fillRect/>
          </a:stretch>
        </p:blipFill>
        <p:spPr>
          <a:xfrm>
            <a:off x="3789506" y="5347413"/>
            <a:ext cx="3766464" cy="1500002"/>
          </a:xfrm>
          <a:prstGeom prst="rect">
            <a:avLst/>
          </a:prstGeom>
        </p:spPr>
      </p:pic>
      <p:sp>
        <p:nvSpPr>
          <p:cNvPr id="8" name="Foliennummernplatzhalter 7"/>
          <p:cNvSpPr>
            <a:spLocks noGrp="1"/>
          </p:cNvSpPr>
          <p:nvPr>
            <p:ph type="sldNum" sz="quarter" idx="12"/>
          </p:nvPr>
        </p:nvSpPr>
        <p:spPr/>
        <p:txBody>
          <a:bodyPr/>
          <a:lstStyle/>
          <a:p>
            <a:fld id="{E31375A4-56A4-47D6-9801-1991572033F7}" type="slidenum">
              <a:rPr lang="de-DE" smtClean="0"/>
              <a:t>91</a:t>
            </a:fld>
            <a:endParaRPr lang="de-DE" dirty="0"/>
          </a:p>
        </p:txBody>
      </p:sp>
    </p:spTree>
    <p:extLst>
      <p:ext uri="{BB962C8B-B14F-4D97-AF65-F5344CB8AC3E}">
        <p14:creationId xmlns:p14="http://schemas.microsoft.com/office/powerpoint/2010/main" val="3794638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5567311"/>
          </a:xfrm>
        </p:spPr>
        <p:txBody>
          <a:bodyPr>
            <a:normAutofit/>
          </a:bodyPr>
          <a:lstStyle/>
          <a:p>
            <a:pPr marL="0" indent="0">
              <a:buNone/>
            </a:pPr>
            <a:r>
              <a:rPr lang="de-AT" b="1" dirty="0"/>
              <a:t>Aggregates haben jeweils eine Root</a:t>
            </a:r>
          </a:p>
          <a:p>
            <a:pPr marL="0" indent="0">
              <a:buNone/>
            </a:pPr>
            <a:endParaRPr lang="de-AT" b="1" dirty="0"/>
          </a:p>
        </p:txBody>
      </p:sp>
      <p:sp>
        <p:nvSpPr>
          <p:cNvPr id="6" name="Foliennummernplatzhalter 5"/>
          <p:cNvSpPr>
            <a:spLocks noGrp="1"/>
          </p:cNvSpPr>
          <p:nvPr>
            <p:ph type="sldNum" sz="quarter" idx="12"/>
          </p:nvPr>
        </p:nvSpPr>
        <p:spPr/>
        <p:txBody>
          <a:bodyPr/>
          <a:lstStyle/>
          <a:p>
            <a:fld id="{E31375A4-56A4-47D6-9801-1991572033F7}" type="slidenum">
              <a:rPr lang="de-DE" smtClean="0"/>
              <a:t>92</a:t>
            </a:fld>
            <a:endParaRPr lang="de-DE" dirty="0"/>
          </a:p>
        </p:txBody>
      </p:sp>
      <p:pic>
        <p:nvPicPr>
          <p:cNvPr id="5" name="Grafik 4"/>
          <p:cNvPicPr>
            <a:picLocks noChangeAspect="1"/>
          </p:cNvPicPr>
          <p:nvPr/>
        </p:nvPicPr>
        <p:blipFill>
          <a:blip r:embed="rId2"/>
          <a:stretch>
            <a:fillRect/>
          </a:stretch>
        </p:blipFill>
        <p:spPr>
          <a:xfrm>
            <a:off x="2814637" y="2105025"/>
            <a:ext cx="6562725" cy="2647950"/>
          </a:xfrm>
          <a:prstGeom prst="rect">
            <a:avLst/>
          </a:prstGeom>
        </p:spPr>
      </p:pic>
    </p:spTree>
    <p:extLst>
      <p:ext uri="{BB962C8B-B14F-4D97-AF65-F5344CB8AC3E}">
        <p14:creationId xmlns:p14="http://schemas.microsoft.com/office/powerpoint/2010/main" val="1209921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5567311"/>
          </a:xfrm>
        </p:spPr>
        <p:txBody>
          <a:bodyPr>
            <a:normAutofit/>
          </a:bodyPr>
          <a:lstStyle/>
          <a:p>
            <a:r>
              <a:rPr lang="de-AT" b="1" dirty="0"/>
              <a:t>Ein Aggregate bildet einen transaktionale Konsistenzgrenze</a:t>
            </a:r>
          </a:p>
          <a:p>
            <a:r>
              <a:rPr lang="de-AT" b="1" dirty="0"/>
              <a:t>Diese ist fachlich begründet und danach wird der Schnitt zwischen den Aggregates ermittelt</a:t>
            </a:r>
          </a:p>
          <a:p>
            <a:r>
              <a:rPr lang="de-AT" b="1" dirty="0"/>
              <a:t>Muss eine Änderung der Daten in unterschiedlichen Aggregates sofort geschehen oder können bestimmte Aggregates nachgelagert (verzögert) gespeichert werden.</a:t>
            </a:r>
          </a:p>
          <a:p>
            <a:pPr marL="0" indent="0">
              <a:buNone/>
            </a:pPr>
            <a:endParaRPr lang="de-AT" b="1" dirty="0"/>
          </a:p>
        </p:txBody>
      </p:sp>
      <p:sp>
        <p:nvSpPr>
          <p:cNvPr id="6" name="Foliennummernplatzhalter 5"/>
          <p:cNvSpPr>
            <a:spLocks noGrp="1"/>
          </p:cNvSpPr>
          <p:nvPr>
            <p:ph type="sldNum" sz="quarter" idx="12"/>
          </p:nvPr>
        </p:nvSpPr>
        <p:spPr/>
        <p:txBody>
          <a:bodyPr/>
          <a:lstStyle/>
          <a:p>
            <a:fld id="{E31375A4-56A4-47D6-9801-1991572033F7}" type="slidenum">
              <a:rPr lang="de-DE" smtClean="0"/>
              <a:t>93</a:t>
            </a:fld>
            <a:endParaRPr lang="de-DE" dirty="0"/>
          </a:p>
        </p:txBody>
      </p:sp>
      <p:pic>
        <p:nvPicPr>
          <p:cNvPr id="4" name="Grafik 3"/>
          <p:cNvPicPr>
            <a:picLocks noChangeAspect="1"/>
          </p:cNvPicPr>
          <p:nvPr/>
        </p:nvPicPr>
        <p:blipFill>
          <a:blip r:embed="rId2"/>
          <a:stretch>
            <a:fillRect/>
          </a:stretch>
        </p:blipFill>
        <p:spPr>
          <a:xfrm>
            <a:off x="2314395" y="3063635"/>
            <a:ext cx="6286500" cy="2990850"/>
          </a:xfrm>
          <a:prstGeom prst="rect">
            <a:avLst/>
          </a:prstGeom>
        </p:spPr>
      </p:pic>
    </p:spTree>
    <p:extLst>
      <p:ext uri="{BB962C8B-B14F-4D97-AF65-F5344CB8AC3E}">
        <p14:creationId xmlns:p14="http://schemas.microsoft.com/office/powerpoint/2010/main" val="2237646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5567311"/>
          </a:xfrm>
        </p:spPr>
        <p:txBody>
          <a:bodyPr>
            <a:normAutofit/>
          </a:bodyPr>
          <a:lstStyle/>
          <a:p>
            <a:r>
              <a:rPr lang="de-AT" b="1" dirty="0"/>
              <a:t>Ein Aggregate bildet einen transaktionale Konsistenzgrenze</a:t>
            </a:r>
          </a:p>
          <a:p>
            <a:r>
              <a:rPr lang="de-AT" b="1" dirty="0"/>
              <a:t>Diese ist fachlich begründet und danach wird der Schnitt zwischen den Aggregates ermittelt</a:t>
            </a:r>
          </a:p>
          <a:p>
            <a:r>
              <a:rPr lang="de-AT" b="1" dirty="0"/>
              <a:t>Muss eine Änderung der Daten in unterschiedlichen Aggregates sofort geschehen oder können bestimmte Aggregates nachgelagert (verzögert) gespeichert werden.</a:t>
            </a:r>
          </a:p>
          <a:p>
            <a:pPr marL="0" indent="0">
              <a:buNone/>
            </a:pPr>
            <a:endParaRPr lang="de-AT" b="1" dirty="0"/>
          </a:p>
        </p:txBody>
      </p:sp>
      <p:sp>
        <p:nvSpPr>
          <p:cNvPr id="6" name="Foliennummernplatzhalter 5"/>
          <p:cNvSpPr>
            <a:spLocks noGrp="1"/>
          </p:cNvSpPr>
          <p:nvPr>
            <p:ph type="sldNum" sz="quarter" idx="12"/>
          </p:nvPr>
        </p:nvSpPr>
        <p:spPr/>
        <p:txBody>
          <a:bodyPr/>
          <a:lstStyle/>
          <a:p>
            <a:fld id="{E31375A4-56A4-47D6-9801-1991572033F7}" type="slidenum">
              <a:rPr lang="de-DE" smtClean="0"/>
              <a:t>94</a:t>
            </a:fld>
            <a:endParaRPr lang="de-DE" dirty="0"/>
          </a:p>
        </p:txBody>
      </p:sp>
      <p:pic>
        <p:nvPicPr>
          <p:cNvPr id="5" name="Grafik 4"/>
          <p:cNvPicPr>
            <a:picLocks noChangeAspect="1"/>
          </p:cNvPicPr>
          <p:nvPr/>
        </p:nvPicPr>
        <p:blipFill>
          <a:blip r:embed="rId2"/>
          <a:stretch>
            <a:fillRect/>
          </a:stretch>
        </p:blipFill>
        <p:spPr>
          <a:xfrm>
            <a:off x="2695450" y="3537188"/>
            <a:ext cx="6505575" cy="2990850"/>
          </a:xfrm>
          <a:prstGeom prst="rect">
            <a:avLst/>
          </a:prstGeom>
        </p:spPr>
      </p:pic>
    </p:spTree>
    <p:extLst>
      <p:ext uri="{BB962C8B-B14F-4D97-AF65-F5344CB8AC3E}">
        <p14:creationId xmlns:p14="http://schemas.microsoft.com/office/powerpoint/2010/main" val="1078960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5567311"/>
          </a:xfrm>
        </p:spPr>
        <p:txBody>
          <a:bodyPr>
            <a:normAutofit/>
          </a:bodyPr>
          <a:lstStyle/>
          <a:p>
            <a:pPr marL="0" indent="0">
              <a:buNone/>
            </a:pPr>
            <a:r>
              <a:rPr lang="de-AT" sz="2800" b="1" dirty="0"/>
              <a:t>Daumenregeln für Aggregates</a:t>
            </a:r>
          </a:p>
          <a:p>
            <a:r>
              <a:rPr lang="de-AT" sz="2400" dirty="0"/>
              <a:t>Schütze fachliche Invarianten innerhalb von Aggregate Grenzen</a:t>
            </a:r>
          </a:p>
          <a:p>
            <a:r>
              <a:rPr lang="de-AT" sz="2400" dirty="0"/>
              <a:t>Entwirf kleine Aggregates</a:t>
            </a:r>
          </a:p>
          <a:p>
            <a:r>
              <a:rPr lang="de-AT" sz="2400" dirty="0"/>
              <a:t>Referenziere andere Aggregates nur über ihre Identität</a:t>
            </a:r>
          </a:p>
          <a:p>
            <a:r>
              <a:rPr lang="de-AT" sz="2400" dirty="0"/>
              <a:t>Aktualisiere andere Aggregates unter Verwendung von </a:t>
            </a:r>
            <a:r>
              <a:rPr lang="de-AT" sz="2400" dirty="0" err="1"/>
              <a:t>Eventually</a:t>
            </a:r>
            <a:r>
              <a:rPr lang="de-AT" sz="2400" dirty="0"/>
              <a:t> </a:t>
            </a:r>
            <a:r>
              <a:rPr lang="de-AT" sz="2400" dirty="0" err="1"/>
              <a:t>Consistency</a:t>
            </a:r>
            <a:endParaRPr lang="de-AT" sz="2400" dirty="0"/>
          </a:p>
          <a:p>
            <a:pPr marL="0" indent="0">
              <a:buNone/>
            </a:pPr>
            <a:endParaRPr lang="de-AT" b="1" dirty="0"/>
          </a:p>
          <a:p>
            <a:pPr marL="0" indent="0">
              <a:buNone/>
            </a:pPr>
            <a:endParaRPr lang="de-AT" b="1" dirty="0"/>
          </a:p>
        </p:txBody>
      </p:sp>
      <p:sp>
        <p:nvSpPr>
          <p:cNvPr id="6" name="Foliennummernplatzhalter 5"/>
          <p:cNvSpPr>
            <a:spLocks noGrp="1"/>
          </p:cNvSpPr>
          <p:nvPr>
            <p:ph type="sldNum" sz="quarter" idx="12"/>
          </p:nvPr>
        </p:nvSpPr>
        <p:spPr/>
        <p:txBody>
          <a:bodyPr/>
          <a:lstStyle/>
          <a:p>
            <a:fld id="{E31375A4-56A4-47D6-9801-1991572033F7}" type="slidenum">
              <a:rPr lang="de-DE" smtClean="0"/>
              <a:t>95</a:t>
            </a:fld>
            <a:endParaRPr lang="de-DE" dirty="0"/>
          </a:p>
        </p:txBody>
      </p:sp>
    </p:spTree>
    <p:extLst>
      <p:ext uri="{BB962C8B-B14F-4D97-AF65-F5344CB8AC3E}">
        <p14:creationId xmlns:p14="http://schemas.microsoft.com/office/powerpoint/2010/main" val="2814641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5567311"/>
          </a:xfrm>
        </p:spPr>
        <p:txBody>
          <a:bodyPr>
            <a:normAutofit/>
          </a:bodyPr>
          <a:lstStyle/>
          <a:p>
            <a:pPr marL="0" indent="0">
              <a:buNone/>
            </a:pPr>
            <a:r>
              <a:rPr lang="de-AT" sz="2800" b="1" dirty="0"/>
              <a:t>Daumenregeln für Aggregates</a:t>
            </a:r>
          </a:p>
          <a:p>
            <a:r>
              <a:rPr lang="de-AT" sz="2400" dirty="0"/>
              <a:t>Schütze fachliche Invarianten innerhalb von Aggregate Grenzen</a:t>
            </a:r>
          </a:p>
          <a:p>
            <a:pPr marL="0" indent="0">
              <a:buNone/>
            </a:pPr>
            <a:endParaRPr lang="de-AT" b="1" dirty="0"/>
          </a:p>
        </p:txBody>
      </p:sp>
      <p:sp>
        <p:nvSpPr>
          <p:cNvPr id="6" name="Foliennummernplatzhalter 5"/>
          <p:cNvSpPr>
            <a:spLocks noGrp="1"/>
          </p:cNvSpPr>
          <p:nvPr>
            <p:ph type="sldNum" sz="quarter" idx="12"/>
          </p:nvPr>
        </p:nvSpPr>
        <p:spPr/>
        <p:txBody>
          <a:bodyPr/>
          <a:lstStyle/>
          <a:p>
            <a:fld id="{E31375A4-56A4-47D6-9801-1991572033F7}" type="slidenum">
              <a:rPr lang="de-DE" smtClean="0"/>
              <a:t>96</a:t>
            </a:fld>
            <a:endParaRPr lang="de-DE" dirty="0"/>
          </a:p>
        </p:txBody>
      </p:sp>
      <p:pic>
        <p:nvPicPr>
          <p:cNvPr id="4" name="Grafik 3"/>
          <p:cNvPicPr>
            <a:picLocks noChangeAspect="1"/>
          </p:cNvPicPr>
          <p:nvPr/>
        </p:nvPicPr>
        <p:blipFill>
          <a:blip r:embed="rId2"/>
          <a:stretch>
            <a:fillRect/>
          </a:stretch>
        </p:blipFill>
        <p:spPr>
          <a:xfrm>
            <a:off x="271030" y="1893499"/>
            <a:ext cx="5122404" cy="2207445"/>
          </a:xfrm>
          <a:prstGeom prst="rect">
            <a:avLst/>
          </a:prstGeom>
        </p:spPr>
      </p:pic>
      <p:pic>
        <p:nvPicPr>
          <p:cNvPr id="5" name="Grafik 4"/>
          <p:cNvPicPr>
            <a:picLocks noChangeAspect="1"/>
          </p:cNvPicPr>
          <p:nvPr/>
        </p:nvPicPr>
        <p:blipFill>
          <a:blip r:embed="rId3"/>
          <a:stretch>
            <a:fillRect/>
          </a:stretch>
        </p:blipFill>
        <p:spPr>
          <a:xfrm>
            <a:off x="6568353" y="2179250"/>
            <a:ext cx="4210483" cy="3093416"/>
          </a:xfrm>
          <a:prstGeom prst="rect">
            <a:avLst/>
          </a:prstGeom>
        </p:spPr>
      </p:pic>
    </p:spTree>
    <p:extLst>
      <p:ext uri="{BB962C8B-B14F-4D97-AF65-F5344CB8AC3E}">
        <p14:creationId xmlns:p14="http://schemas.microsoft.com/office/powerpoint/2010/main" val="2891170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5567311"/>
          </a:xfrm>
        </p:spPr>
        <p:txBody>
          <a:bodyPr>
            <a:normAutofit/>
          </a:bodyPr>
          <a:lstStyle/>
          <a:p>
            <a:pPr marL="0" indent="0">
              <a:buNone/>
            </a:pPr>
            <a:r>
              <a:rPr lang="de-AT" sz="2800" b="1" dirty="0"/>
              <a:t>Daumenregeln für Aggregates</a:t>
            </a:r>
          </a:p>
          <a:p>
            <a:r>
              <a:rPr lang="de-AT" sz="2400" dirty="0"/>
              <a:t>Entwirf kleine Aggregates</a:t>
            </a:r>
          </a:p>
          <a:p>
            <a:pPr marL="0" indent="0">
              <a:buNone/>
            </a:pPr>
            <a:endParaRPr lang="de-AT" b="1" dirty="0"/>
          </a:p>
          <a:p>
            <a:pPr marL="0" indent="0">
              <a:buNone/>
            </a:pPr>
            <a:endParaRPr lang="de-AT" b="1" dirty="0"/>
          </a:p>
        </p:txBody>
      </p:sp>
      <p:sp>
        <p:nvSpPr>
          <p:cNvPr id="6" name="Foliennummernplatzhalter 5"/>
          <p:cNvSpPr>
            <a:spLocks noGrp="1"/>
          </p:cNvSpPr>
          <p:nvPr>
            <p:ph type="sldNum" sz="quarter" idx="12"/>
          </p:nvPr>
        </p:nvSpPr>
        <p:spPr/>
        <p:txBody>
          <a:bodyPr/>
          <a:lstStyle/>
          <a:p>
            <a:fld id="{E31375A4-56A4-47D6-9801-1991572033F7}" type="slidenum">
              <a:rPr lang="de-DE" smtClean="0"/>
              <a:t>97</a:t>
            </a:fld>
            <a:endParaRPr lang="de-DE" dirty="0"/>
          </a:p>
        </p:txBody>
      </p:sp>
      <p:pic>
        <p:nvPicPr>
          <p:cNvPr id="4" name="Grafik 3"/>
          <p:cNvPicPr>
            <a:picLocks noChangeAspect="1"/>
          </p:cNvPicPr>
          <p:nvPr/>
        </p:nvPicPr>
        <p:blipFill>
          <a:blip r:embed="rId2"/>
          <a:stretch>
            <a:fillRect/>
          </a:stretch>
        </p:blipFill>
        <p:spPr>
          <a:xfrm>
            <a:off x="362382" y="1701944"/>
            <a:ext cx="3209925" cy="2428875"/>
          </a:xfrm>
          <a:prstGeom prst="rect">
            <a:avLst/>
          </a:prstGeom>
        </p:spPr>
      </p:pic>
      <p:pic>
        <p:nvPicPr>
          <p:cNvPr id="5" name="Grafik 4"/>
          <p:cNvPicPr>
            <a:picLocks noChangeAspect="1"/>
          </p:cNvPicPr>
          <p:nvPr/>
        </p:nvPicPr>
        <p:blipFill>
          <a:blip r:embed="rId3"/>
          <a:stretch>
            <a:fillRect/>
          </a:stretch>
        </p:blipFill>
        <p:spPr>
          <a:xfrm>
            <a:off x="6005079" y="2154380"/>
            <a:ext cx="4940011" cy="3235563"/>
          </a:xfrm>
          <a:prstGeom prst="rect">
            <a:avLst/>
          </a:prstGeom>
        </p:spPr>
      </p:pic>
    </p:spTree>
    <p:extLst>
      <p:ext uri="{BB962C8B-B14F-4D97-AF65-F5344CB8AC3E}">
        <p14:creationId xmlns:p14="http://schemas.microsoft.com/office/powerpoint/2010/main" val="3207486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5567311"/>
          </a:xfrm>
        </p:spPr>
        <p:txBody>
          <a:bodyPr>
            <a:normAutofit/>
          </a:bodyPr>
          <a:lstStyle/>
          <a:p>
            <a:pPr marL="0" indent="0">
              <a:buNone/>
            </a:pPr>
            <a:r>
              <a:rPr lang="de-AT" sz="2800" b="1" dirty="0"/>
              <a:t>Daumenregeln für Aggregates</a:t>
            </a:r>
          </a:p>
          <a:p>
            <a:r>
              <a:rPr lang="de-AT" sz="2400" dirty="0"/>
              <a:t>Referenziere andere Aggregates nur über ihre Identität</a:t>
            </a:r>
          </a:p>
          <a:p>
            <a:pPr marL="0" indent="0">
              <a:buNone/>
            </a:pPr>
            <a:endParaRPr lang="de-AT" b="1" dirty="0"/>
          </a:p>
          <a:p>
            <a:pPr marL="0" indent="0">
              <a:buNone/>
            </a:pPr>
            <a:endParaRPr lang="de-AT" b="1" dirty="0"/>
          </a:p>
        </p:txBody>
      </p:sp>
      <p:sp>
        <p:nvSpPr>
          <p:cNvPr id="6" name="Foliennummernplatzhalter 5"/>
          <p:cNvSpPr>
            <a:spLocks noGrp="1"/>
          </p:cNvSpPr>
          <p:nvPr>
            <p:ph type="sldNum" sz="quarter" idx="12"/>
          </p:nvPr>
        </p:nvSpPr>
        <p:spPr/>
        <p:txBody>
          <a:bodyPr/>
          <a:lstStyle/>
          <a:p>
            <a:fld id="{E31375A4-56A4-47D6-9801-1991572033F7}" type="slidenum">
              <a:rPr lang="de-DE" smtClean="0"/>
              <a:t>98</a:t>
            </a:fld>
            <a:endParaRPr lang="de-DE" dirty="0"/>
          </a:p>
        </p:txBody>
      </p:sp>
      <p:pic>
        <p:nvPicPr>
          <p:cNvPr id="4" name="Grafik 3"/>
          <p:cNvPicPr>
            <a:picLocks noChangeAspect="1"/>
          </p:cNvPicPr>
          <p:nvPr/>
        </p:nvPicPr>
        <p:blipFill>
          <a:blip r:embed="rId2"/>
          <a:stretch>
            <a:fillRect/>
          </a:stretch>
        </p:blipFill>
        <p:spPr>
          <a:xfrm>
            <a:off x="4320091" y="1850014"/>
            <a:ext cx="6810375" cy="4199330"/>
          </a:xfrm>
          <a:prstGeom prst="rect">
            <a:avLst/>
          </a:prstGeom>
        </p:spPr>
      </p:pic>
    </p:spTree>
    <p:extLst>
      <p:ext uri="{BB962C8B-B14F-4D97-AF65-F5344CB8AC3E}">
        <p14:creationId xmlns:p14="http://schemas.microsoft.com/office/powerpoint/2010/main" val="1243811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008" y="42672"/>
            <a:ext cx="9601200" cy="600917"/>
          </a:xfrm>
        </p:spPr>
        <p:txBody>
          <a:bodyPr/>
          <a:lstStyle/>
          <a:p>
            <a:r>
              <a:rPr lang="de-AT" dirty="0"/>
              <a:t>Aufspaltung von Monolithen</a:t>
            </a:r>
            <a:endParaRPr lang="en-GB" dirty="0"/>
          </a:p>
        </p:txBody>
      </p:sp>
      <p:sp>
        <p:nvSpPr>
          <p:cNvPr id="3" name="Inhaltsplatzhalter 2"/>
          <p:cNvSpPr>
            <a:spLocks noGrp="1"/>
          </p:cNvSpPr>
          <p:nvPr>
            <p:ph idx="1"/>
          </p:nvPr>
        </p:nvSpPr>
        <p:spPr>
          <a:xfrm>
            <a:off x="173736" y="595745"/>
            <a:ext cx="10171176" cy="5567311"/>
          </a:xfrm>
        </p:spPr>
        <p:txBody>
          <a:bodyPr>
            <a:normAutofit/>
          </a:bodyPr>
          <a:lstStyle/>
          <a:p>
            <a:pPr marL="0" indent="0">
              <a:buNone/>
            </a:pPr>
            <a:r>
              <a:rPr lang="de-AT" sz="2800" b="1" dirty="0"/>
              <a:t>Daumenregeln für Aggregates</a:t>
            </a:r>
          </a:p>
          <a:p>
            <a:r>
              <a:rPr lang="de-AT" sz="2400" dirty="0"/>
              <a:t>Aktualisiere andere Aggregates unter Verwendung von </a:t>
            </a:r>
            <a:r>
              <a:rPr lang="de-AT" sz="2400" dirty="0" err="1"/>
              <a:t>Eventually</a:t>
            </a:r>
            <a:r>
              <a:rPr lang="de-AT" sz="2400" dirty="0"/>
              <a:t> </a:t>
            </a:r>
            <a:r>
              <a:rPr lang="de-AT" sz="2400" dirty="0" err="1"/>
              <a:t>Consistency</a:t>
            </a:r>
            <a:endParaRPr lang="de-AT" sz="2400" dirty="0"/>
          </a:p>
          <a:p>
            <a:pPr marL="0" indent="0">
              <a:buNone/>
            </a:pPr>
            <a:endParaRPr lang="de-AT" b="1" dirty="0"/>
          </a:p>
          <a:p>
            <a:pPr marL="0" indent="0">
              <a:buNone/>
            </a:pPr>
            <a:endParaRPr lang="de-AT" b="1" dirty="0"/>
          </a:p>
        </p:txBody>
      </p:sp>
      <p:sp>
        <p:nvSpPr>
          <p:cNvPr id="6" name="Foliennummernplatzhalter 5"/>
          <p:cNvSpPr>
            <a:spLocks noGrp="1"/>
          </p:cNvSpPr>
          <p:nvPr>
            <p:ph type="sldNum" sz="quarter" idx="12"/>
          </p:nvPr>
        </p:nvSpPr>
        <p:spPr/>
        <p:txBody>
          <a:bodyPr/>
          <a:lstStyle/>
          <a:p>
            <a:fld id="{E31375A4-56A4-47D6-9801-1991572033F7}" type="slidenum">
              <a:rPr lang="de-DE" smtClean="0"/>
              <a:t>99</a:t>
            </a:fld>
            <a:endParaRPr lang="de-DE" dirty="0"/>
          </a:p>
        </p:txBody>
      </p:sp>
      <p:pic>
        <p:nvPicPr>
          <p:cNvPr id="4" name="Grafik 3"/>
          <p:cNvPicPr>
            <a:picLocks noChangeAspect="1"/>
          </p:cNvPicPr>
          <p:nvPr/>
        </p:nvPicPr>
        <p:blipFill>
          <a:blip r:embed="rId2"/>
          <a:stretch>
            <a:fillRect/>
          </a:stretch>
        </p:blipFill>
        <p:spPr>
          <a:xfrm>
            <a:off x="3514725" y="1995487"/>
            <a:ext cx="6560384" cy="3643313"/>
          </a:xfrm>
          <a:prstGeom prst="rect">
            <a:avLst/>
          </a:prstGeom>
        </p:spPr>
      </p:pic>
    </p:spTree>
    <p:extLst>
      <p:ext uri="{BB962C8B-B14F-4D97-AF65-F5344CB8AC3E}">
        <p14:creationId xmlns:p14="http://schemas.microsoft.com/office/powerpoint/2010/main" val="2370230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amond Grid 16x9">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15_4109default" id="{E728D685-11FC-4812-BA85-57AC6F9C9F40}" vid="{BC4E008B-95FF-4815-904E-143A8EDFC1D4}"/>
    </a:ext>
  </a:extLst>
</a:theme>
</file>

<file path=ppt/theme/theme2.xml><?xml version="1.0" encoding="utf-8"?>
<a:theme xmlns:a="http://schemas.openxmlformats.org/drawingml/2006/main" name="1_Diamond Grid 16x9">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15_4109default" id="{E728D685-11FC-4812-BA85-57AC6F9C9F40}" vid="{BC4E008B-95FF-4815-904E-143A8EDFC1D4}"/>
    </a:ext>
  </a:ext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27087C0F-7449-45C4-B248-63D02665BF1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Präsentation Rautenraster (Breitbild)</Template>
  <TotalTime>0</TotalTime>
  <Words>5299</Words>
  <Application>Microsoft Office PowerPoint</Application>
  <PresentationFormat>Benutzerdefiniert</PresentationFormat>
  <Paragraphs>1198</Paragraphs>
  <Slides>174</Slides>
  <Notes>59</Notes>
  <HiddenSlides>0</HiddenSlides>
  <MMClips>0</MMClips>
  <ScaleCrop>false</ScaleCrop>
  <HeadingPairs>
    <vt:vector size="4" baseType="variant">
      <vt:variant>
        <vt:lpstr>Design</vt:lpstr>
      </vt:variant>
      <vt:variant>
        <vt:i4>2</vt:i4>
      </vt:variant>
      <vt:variant>
        <vt:lpstr>Folientitel</vt:lpstr>
      </vt:variant>
      <vt:variant>
        <vt:i4>174</vt:i4>
      </vt:variant>
    </vt:vector>
  </HeadingPairs>
  <TitlesOfParts>
    <vt:vector size="176" baseType="lpstr">
      <vt:lpstr>Diamond Grid 16x9</vt:lpstr>
      <vt:lpstr>1_Diamond Grid 16x9</vt:lpstr>
      <vt:lpstr>Microservices</vt:lpstr>
      <vt:lpstr>Microservices - Agenda</vt:lpstr>
      <vt:lpstr>Was ist ein Service?</vt:lpstr>
      <vt:lpstr>Was ist ein Service?</vt:lpstr>
      <vt:lpstr>Was sind Microservices?</vt:lpstr>
      <vt:lpstr>Was sind Microservices?</vt:lpstr>
      <vt:lpstr>Software Architekturen</vt:lpstr>
      <vt:lpstr>Software Architekturen</vt:lpstr>
      <vt:lpstr>Software Architekturen</vt:lpstr>
      <vt:lpstr>Software Architekturen</vt:lpstr>
      <vt:lpstr>Software Architekturen</vt:lpstr>
      <vt:lpstr>Software Architekturen</vt:lpstr>
      <vt:lpstr>Diskussion</vt:lpstr>
      <vt:lpstr>Vorteile Microservices</vt:lpstr>
      <vt:lpstr>Vorteile Microservices</vt:lpstr>
      <vt:lpstr>Vorteile Microservices</vt:lpstr>
      <vt:lpstr>Vorteile Microservices</vt:lpstr>
      <vt:lpstr>Vorteile Microservices</vt:lpstr>
      <vt:lpstr>Vorteile Microservices</vt:lpstr>
      <vt:lpstr>Probleme bei Microservices – Netzwerklatenz</vt:lpstr>
      <vt:lpstr>Probleme bei Microservices – Shared Code</vt:lpstr>
      <vt:lpstr>Probleme bei Microservices –  Unzuverlässige Kommunikation</vt:lpstr>
      <vt:lpstr>Probleme bei Microservices –  Freie Wahl der Technologie</vt:lpstr>
      <vt:lpstr>Probleme bei Microservices –  Abhängigkeiten der Microservices</vt:lpstr>
      <vt:lpstr>Probleme bei Microservices –  Refactoring des Codes</vt:lpstr>
      <vt:lpstr>Probleme bei Microservices –  Transaktionen und Datenkonsistenz</vt:lpstr>
      <vt:lpstr>Probleme bei Microservices –  Infrastruktur und Betrieb</vt:lpstr>
      <vt:lpstr>Probleme bei Microservices –  Infrastruktur und Betrieb</vt:lpstr>
      <vt:lpstr>Probleme bei Microservices –  Infrastruktur und Betrieb</vt:lpstr>
      <vt:lpstr>Probleme bei Microservices –  Infrastruktur und Betrieb</vt:lpstr>
      <vt:lpstr>Vor- und Nachteile nach Martin Fowler</vt:lpstr>
      <vt:lpstr>Vor- und Nachteile nach Martin Fowler</vt:lpstr>
      <vt:lpstr>Charakteristiken Microservices  von Martin Fowler</vt:lpstr>
      <vt:lpstr>Fallacies of Distributed Computing (Bill Joy, Mitbegründer von Sun Microsystems James Gosling, Begründer von Java)</vt:lpstr>
      <vt:lpstr>Microservices - Zusammenfassung</vt:lpstr>
      <vt:lpstr>Microservices - Zusammenfassung</vt:lpstr>
      <vt:lpstr>Microservices - Agenda</vt:lpstr>
      <vt:lpstr>Gestaltung von Services –  Eigenschaften von guten Services</vt:lpstr>
      <vt:lpstr>Gestaltung von Services –  Eigenschaften von guten Services</vt:lpstr>
      <vt:lpstr>Gestaltung von Services –  Eigenschaften von guten Services</vt:lpstr>
      <vt:lpstr>Gestaltung von Services –  Eigenschaften von guten Services</vt:lpstr>
      <vt:lpstr>Gestaltung von Services –  Eigenschaften von guten Services</vt:lpstr>
      <vt:lpstr>Gestaltung von Services –  Eigenschaften von guten Services</vt:lpstr>
      <vt:lpstr>Gestaltung von Services –  Eigenschaften von guten Services</vt:lpstr>
      <vt:lpstr>Microservices - Agenda</vt:lpstr>
      <vt:lpstr>Integration</vt:lpstr>
      <vt:lpstr>Integration</vt:lpstr>
      <vt:lpstr>Integration</vt:lpstr>
      <vt:lpstr>Integration</vt:lpstr>
      <vt:lpstr>Integration</vt:lpstr>
      <vt:lpstr>Integration</vt:lpstr>
      <vt:lpstr>Integration</vt:lpstr>
      <vt:lpstr>Integration</vt:lpstr>
      <vt:lpstr>Integration</vt:lpstr>
      <vt:lpstr>Integration</vt:lpstr>
      <vt:lpstr>Integration</vt:lpstr>
      <vt:lpstr>Integration</vt:lpstr>
      <vt:lpstr>Integration</vt:lpstr>
      <vt:lpstr>Integration</vt:lpstr>
      <vt:lpstr>Integration</vt:lpstr>
      <vt:lpstr>Integration</vt:lpstr>
      <vt:lpstr>Integration</vt:lpstr>
      <vt:lpstr>Integration</vt:lpstr>
      <vt:lpstr>Integration</vt:lpstr>
      <vt:lpstr>Integration</vt:lpstr>
      <vt:lpstr>Integration</vt:lpstr>
      <vt:lpstr>Integration</vt:lpstr>
      <vt:lpstr>Integration</vt:lpstr>
      <vt:lpstr>Integration</vt:lpstr>
      <vt:lpstr>Integration</vt:lpstr>
      <vt:lpstr>Integration</vt:lpstr>
      <vt:lpstr>Microservices - Agenda</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Aufspaltung von Monolithen</vt:lpstr>
      <vt:lpstr>Microservices - Agenda</vt:lpstr>
      <vt:lpstr>Deployment</vt:lpstr>
      <vt:lpstr>Deployment</vt:lpstr>
      <vt:lpstr>Deployment</vt:lpstr>
      <vt:lpstr>Deployment</vt:lpstr>
      <vt:lpstr>Deployment</vt:lpstr>
      <vt:lpstr>Deployment</vt:lpstr>
      <vt:lpstr>Deployment</vt:lpstr>
      <vt:lpstr>Deployment</vt:lpstr>
      <vt:lpstr>Deployment</vt:lpstr>
      <vt:lpstr>Deployment</vt:lpstr>
      <vt:lpstr>Microservices - Agenda</vt:lpstr>
      <vt:lpstr>Test</vt:lpstr>
      <vt:lpstr>Test</vt:lpstr>
      <vt:lpstr>Test</vt:lpstr>
      <vt:lpstr>Test</vt:lpstr>
      <vt:lpstr>Test</vt:lpstr>
      <vt:lpstr>Test</vt:lpstr>
      <vt:lpstr>Test</vt:lpstr>
      <vt:lpstr>Test</vt:lpstr>
      <vt:lpstr>Test</vt:lpstr>
      <vt:lpstr>Test</vt:lpstr>
      <vt:lpstr>Test</vt:lpstr>
      <vt:lpstr>Test</vt:lpstr>
      <vt:lpstr>Microservices - Agenda</vt:lpstr>
      <vt:lpstr>Monitoring</vt:lpstr>
      <vt:lpstr>Monitoring</vt:lpstr>
      <vt:lpstr>Monitoring</vt:lpstr>
      <vt:lpstr>Monitoring</vt:lpstr>
      <vt:lpstr>Microservices - Agenda</vt:lpstr>
      <vt:lpstr>Security</vt:lpstr>
      <vt:lpstr>Security</vt:lpstr>
      <vt:lpstr>Security</vt:lpstr>
      <vt:lpstr>Security</vt:lpstr>
      <vt:lpstr>Security</vt:lpstr>
      <vt:lpstr>Security</vt:lpstr>
      <vt:lpstr>Security</vt:lpstr>
      <vt:lpstr>Microservices - Agenda</vt:lpstr>
      <vt:lpstr>Skalierung</vt:lpstr>
      <vt:lpstr>Skalierung</vt:lpstr>
      <vt:lpstr>Skalierung</vt:lpstr>
      <vt:lpstr>Microservices - Agenda</vt:lpstr>
      <vt:lpstr>OpenShift</vt:lpstr>
      <vt:lpstr>OpenShift</vt:lpstr>
      <vt:lpstr>OpenShift</vt:lpstr>
      <vt:lpstr>OpenShift</vt:lpstr>
      <vt:lpstr>OpenShift</vt:lpstr>
      <vt:lpstr>OpenShift</vt:lpstr>
      <vt:lpstr>OpenShift</vt:lpstr>
      <vt:lpstr>OpenShift</vt:lpstr>
      <vt:lpstr>OpenShift</vt:lpstr>
      <vt:lpstr>OpenShift</vt:lpstr>
      <vt:lpstr>OpenShift</vt:lpstr>
      <vt:lpstr>OpenShift</vt:lpstr>
      <vt:lpstr>OpenShift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2017-08-21T08:35:06Z</dcterms:created>
  <dcterms:modified xsi:type="dcterms:W3CDTF">2018-07-11T05:05:38Z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TC030310159991</vt:lpwstr>
  </property>
</Properties>
</file>